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9" r:id="rId2"/>
    <p:sldId id="272" r:id="rId3"/>
  </p:sldIdLst>
  <p:sldSz cx="6858000" cy="9144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7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61" d="100"/>
          <a:sy n="61" d="100"/>
        </p:scale>
        <p:origin x="2237" y="5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FB16665-5072-4B31-B1F6-BD5195121039}" type="datetimeFigureOut">
              <a:rPr kumimoji="1" lang="ja-JP" altLang="en-US" smtClean="0"/>
              <a:t>2025/2/7</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78E0FFA5-8964-49ED-B010-641C4D015B82}" type="slidenum">
              <a:rPr kumimoji="1" lang="ja-JP" altLang="en-US" smtClean="0"/>
              <a:t>‹#›</a:t>
            </a:fld>
            <a:endParaRPr kumimoji="1" lang="ja-JP" altLang="en-US"/>
          </a:p>
        </p:txBody>
      </p:sp>
    </p:spTree>
    <p:extLst>
      <p:ext uri="{BB962C8B-B14F-4D97-AF65-F5344CB8AC3E}">
        <p14:creationId xmlns:p14="http://schemas.microsoft.com/office/powerpoint/2010/main" val="1334060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1042983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119902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228789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3856872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4138814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2532168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352520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3242389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67338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3648586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3888A01-196F-4631-AB08-55F9D50C0723}" type="datetimeFigureOut">
              <a:rPr kumimoji="1" lang="ja-JP" altLang="en-US" smtClean="0"/>
              <a:t>2025/2/7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900206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13888A01-196F-4631-AB08-55F9D50C0723}" type="datetimeFigureOut">
              <a:rPr kumimoji="1" lang="ja-JP" altLang="en-US" smtClean="0"/>
              <a:t>2025/2/7</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B2E0D18-CD67-412E-BC54-AF9ECF09A330}" type="slidenum">
              <a:rPr kumimoji="1" lang="ja-JP" altLang="en-US" smtClean="0"/>
              <a:t>‹#›</a:t>
            </a:fld>
            <a:endParaRPr kumimoji="1" lang="ja-JP" altLang="en-US"/>
          </a:p>
        </p:txBody>
      </p:sp>
    </p:spTree>
    <p:extLst>
      <p:ext uri="{BB962C8B-B14F-4D97-AF65-F5344CB8AC3E}">
        <p14:creationId xmlns:p14="http://schemas.microsoft.com/office/powerpoint/2010/main" val="1682367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us06web.zoom.us/webinar/register/WN_emSogSCGR8SPkfwSougPtQ"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A571253-EC84-40C1-82DB-7B200E9B55D8}"/>
              </a:ext>
            </a:extLst>
          </p:cNvPr>
          <p:cNvSpPr txBox="1"/>
          <p:nvPr/>
        </p:nvSpPr>
        <p:spPr>
          <a:xfrm>
            <a:off x="-6350" y="97422"/>
            <a:ext cx="6965949" cy="2680734"/>
          </a:xfrm>
          <a:prstGeom prst="rect">
            <a:avLst/>
          </a:prstGeom>
          <a:noFill/>
        </p:spPr>
        <p:txBody>
          <a:bodyPr wrap="square" rtlCol="0">
            <a:spAutoFit/>
          </a:bodyPr>
          <a:lstStyle/>
          <a:p>
            <a:pPr algn="ctr"/>
            <a:r>
              <a:rPr kumimoji="1" lang="ja-JP" altLang="en-US" sz="1400" b="1" dirty="0">
                <a:latin typeface="HG丸ｺﾞｼｯｸM-PRO" panose="020F0600000000000000" pitchFamily="50" charset="-128"/>
                <a:ea typeface="HG丸ｺﾞｼｯｸM-PRO" panose="020F0600000000000000" pitchFamily="50" charset="-128"/>
              </a:rPr>
              <a:t>　</a:t>
            </a:r>
            <a:r>
              <a:rPr kumimoji="1" lang="en-US" altLang="ja-JP" sz="1200" b="1" dirty="0">
                <a:latin typeface="HG丸ｺﾞｼｯｸM-PRO" panose="020F0600000000000000" pitchFamily="50" charset="-128"/>
                <a:ea typeface="HG丸ｺﾞｼｯｸM-PRO" panose="020F0600000000000000" pitchFamily="50" charset="-128"/>
              </a:rPr>
              <a:t>(</a:t>
            </a:r>
            <a:r>
              <a:rPr kumimoji="1" lang="ja-JP" altLang="en-US" sz="1200" b="1" dirty="0">
                <a:latin typeface="HG丸ｺﾞｼｯｸM-PRO" panose="020F0600000000000000" pitchFamily="50" charset="-128"/>
                <a:ea typeface="HG丸ｺﾞｼｯｸM-PRO" panose="020F0600000000000000" pitchFamily="50" charset="-128"/>
              </a:rPr>
              <a:t>一社）栃木県薬剤師会・（一社）栃木県病院薬剤師会</a:t>
            </a:r>
            <a:endParaRPr kumimoji="1" lang="en-US" altLang="ja-JP" sz="1200" b="1" dirty="0">
              <a:latin typeface="HG丸ｺﾞｼｯｸM-PRO" panose="020F0600000000000000" pitchFamily="50" charset="-128"/>
              <a:ea typeface="HG丸ｺﾞｼｯｸM-PRO" panose="020F0600000000000000" pitchFamily="50" charset="-128"/>
            </a:endParaRPr>
          </a:p>
          <a:p>
            <a:pPr algn="ctr"/>
            <a:endParaRPr kumimoji="1" lang="en-US" altLang="ja-JP" sz="600" b="1" dirty="0">
              <a:latin typeface="HG丸ｺﾞｼｯｸM-PRO" panose="020F0600000000000000" pitchFamily="50" charset="-128"/>
              <a:ea typeface="HG丸ｺﾞｼｯｸM-PRO" panose="020F0600000000000000" pitchFamily="50" charset="-128"/>
            </a:endParaRPr>
          </a:p>
          <a:p>
            <a:r>
              <a:rPr kumimoji="1" lang="ja-JP" altLang="en-US" b="1" dirty="0">
                <a:latin typeface="HG丸ｺﾞｼｯｸM-PRO" panose="020F0600000000000000" pitchFamily="50" charset="-128"/>
                <a:ea typeface="HG丸ｺﾞｼｯｸM-PRO" panose="020F0600000000000000" pitchFamily="50" charset="-128"/>
              </a:rPr>
              <a:t>　　　　　　　　　</a:t>
            </a:r>
            <a:r>
              <a:rPr kumimoji="1" lang="ja-JP" altLang="en-US" sz="2000" b="1" dirty="0">
                <a:latin typeface="HG丸ｺﾞｼｯｸM-PRO" panose="020F0600000000000000" pitchFamily="50" charset="-128"/>
                <a:ea typeface="HG丸ｺﾞｼｯｸM-PRO" panose="020F0600000000000000" pitchFamily="50" charset="-128"/>
              </a:rPr>
              <a:t>学術講演会のご案内</a:t>
            </a:r>
            <a:endParaRPr kumimoji="1" lang="en-US" altLang="ja-JP" sz="2000" b="1" dirty="0">
              <a:latin typeface="HG丸ｺﾞｼｯｸM-PRO" panose="020F0600000000000000" pitchFamily="50" charset="-128"/>
              <a:ea typeface="HG丸ｺﾞｼｯｸM-PRO" panose="020F0600000000000000" pitchFamily="50" charset="-128"/>
            </a:endParaRPr>
          </a:p>
          <a:p>
            <a:endParaRPr kumimoji="1" lang="en-US" altLang="ja-JP" sz="800" b="1" dirty="0">
              <a:latin typeface="HG丸ｺﾞｼｯｸM-PRO" panose="020F0600000000000000" pitchFamily="50" charset="-128"/>
              <a:ea typeface="HG丸ｺﾞｼｯｸM-PRO" panose="020F0600000000000000" pitchFamily="50" charset="-128"/>
            </a:endParaRPr>
          </a:p>
          <a:p>
            <a:pPr algn="ctr">
              <a:lnSpc>
                <a:spcPct val="120000"/>
              </a:lnSpc>
            </a:pPr>
            <a:r>
              <a:rPr kumimoji="1" lang="en-US" altLang="ja-JP" sz="1400" b="1" dirty="0">
                <a:latin typeface="HG丸ｺﾞｼｯｸM-PRO" panose="020F0600000000000000" pitchFamily="50" charset="-128"/>
                <a:ea typeface="HG丸ｺﾞｼｯｸM-PRO" panose="020F0600000000000000" pitchFamily="50" charset="-128"/>
              </a:rPr>
              <a:t>《</a:t>
            </a:r>
            <a:r>
              <a:rPr kumimoji="1" lang="ja-JP" altLang="en-US" sz="1400" b="1" dirty="0">
                <a:latin typeface="HG丸ｺﾞｼｯｸM-PRO" panose="020F0600000000000000" pitchFamily="50" charset="-128"/>
                <a:ea typeface="HG丸ｺﾞｼｯｸM-PRO" panose="020F0600000000000000" pitchFamily="50" charset="-128"/>
              </a:rPr>
              <a:t>日本薬剤師研修センター認定講習会</a:t>
            </a:r>
            <a:r>
              <a:rPr kumimoji="1" lang="en-US" altLang="ja-JP" sz="1400" b="1" dirty="0">
                <a:latin typeface="HG丸ｺﾞｼｯｸM-PRO" panose="020F0600000000000000" pitchFamily="50" charset="-128"/>
                <a:ea typeface="HG丸ｺﾞｼｯｸM-PRO" panose="020F0600000000000000" pitchFamily="50" charset="-128"/>
              </a:rPr>
              <a:t>》</a:t>
            </a:r>
            <a:endParaRPr kumimoji="1" lang="en-US" altLang="ja-JP" sz="1200" b="1" dirty="0">
              <a:latin typeface="HG丸ｺﾞｼｯｸM-PRO" panose="020F0600000000000000" pitchFamily="50" charset="-128"/>
              <a:ea typeface="HG丸ｺﾞｼｯｸM-PRO" panose="020F0600000000000000" pitchFamily="50" charset="-128"/>
            </a:endParaRPr>
          </a:p>
          <a:p>
            <a:pPr algn="ctr">
              <a:lnSpc>
                <a:spcPct val="120000"/>
              </a:lnSpc>
            </a:pPr>
            <a:r>
              <a:rPr lang="en-US" altLang="ja-JP" sz="1050" b="1" dirty="0">
                <a:solidFill>
                  <a:srgbClr val="C00000"/>
                </a:solidFill>
                <a:latin typeface="HG丸ｺﾞｼｯｸM-PRO" panose="020F0600000000000000" pitchFamily="50" charset="-128"/>
                <a:ea typeface="HG丸ｺﾞｼｯｸM-PRO" panose="020F0600000000000000" pitchFamily="50" charset="-128"/>
              </a:rPr>
              <a:t>※</a:t>
            </a:r>
            <a:r>
              <a:rPr lang="ja-JP" altLang="en-US" sz="1050" b="1" dirty="0">
                <a:solidFill>
                  <a:srgbClr val="C00000"/>
                </a:solidFill>
                <a:latin typeface="HG丸ｺﾞｼｯｸM-PRO" panose="020F0600000000000000" pitchFamily="50" charset="-128"/>
                <a:ea typeface="HG丸ｺﾞｼｯｸM-PRO" panose="020F0600000000000000" pitchFamily="50" charset="-128"/>
              </a:rPr>
              <a:t>研修センターの単位認定を希望される方は、事前に</a:t>
            </a:r>
            <a:r>
              <a:rPr lang="en-US" altLang="ja-JP" sz="1050" b="1" dirty="0">
                <a:solidFill>
                  <a:srgbClr val="C00000"/>
                </a:solidFill>
                <a:latin typeface="HG丸ｺﾞｼｯｸM-PRO" panose="020F0600000000000000" pitchFamily="50" charset="-128"/>
                <a:ea typeface="HG丸ｺﾞｼｯｸM-PRO" panose="020F0600000000000000" pitchFamily="50" charset="-128"/>
              </a:rPr>
              <a:t>PECS</a:t>
            </a:r>
            <a:r>
              <a:rPr lang="ja-JP" altLang="en-US" sz="1050" b="1" dirty="0">
                <a:solidFill>
                  <a:srgbClr val="C00000"/>
                </a:solidFill>
                <a:latin typeface="HG丸ｺﾞｼｯｸM-PRO" panose="020F0600000000000000" pitchFamily="50" charset="-128"/>
                <a:ea typeface="HG丸ｺﾞｼｯｸM-PRO" panose="020F0600000000000000" pitchFamily="50" charset="-128"/>
              </a:rPr>
              <a:t>システムの個人登録を行ってからご参加ください。</a:t>
            </a:r>
            <a:endParaRPr kumimoji="1" lang="en-US" altLang="ja-JP" sz="1050" b="1" dirty="0">
              <a:solidFill>
                <a:srgbClr val="C00000"/>
              </a:solidFill>
              <a:latin typeface="HG丸ｺﾞｼｯｸM-PRO" panose="020F0600000000000000" pitchFamily="50" charset="-128"/>
              <a:ea typeface="HG丸ｺﾞｼｯｸM-PRO" panose="020F0600000000000000" pitchFamily="50" charset="-128"/>
            </a:endParaRPr>
          </a:p>
          <a:p>
            <a:pPr algn="ctr">
              <a:lnSpc>
                <a:spcPct val="120000"/>
              </a:lnSpc>
            </a:pPr>
            <a:r>
              <a:rPr kumimoji="1" lang="en-US" altLang="ja-JP" sz="1400" b="1" dirty="0">
                <a:latin typeface="HG丸ｺﾞｼｯｸM-PRO" panose="020F0600000000000000" pitchFamily="50" charset="-128"/>
                <a:ea typeface="HG丸ｺﾞｼｯｸM-PRO" panose="020F0600000000000000" pitchFamily="50" charset="-128"/>
              </a:rPr>
              <a:t>《</a:t>
            </a:r>
            <a:r>
              <a:rPr kumimoji="1" lang="ja-JP" altLang="en-US" sz="1400" b="1" dirty="0">
                <a:latin typeface="HG丸ｺﾞｼｯｸM-PRO" panose="020F0600000000000000" pitchFamily="50" charset="-128"/>
                <a:ea typeface="HG丸ｺﾞｼｯｸM-PRO" panose="020F0600000000000000" pitchFamily="50" charset="-128"/>
              </a:rPr>
              <a:t>日病薬病院薬学認定薬剤師研修会</a:t>
            </a:r>
            <a:r>
              <a:rPr kumimoji="1" lang="en-US" altLang="ja-JP" sz="1400" b="1" dirty="0">
                <a:latin typeface="HG丸ｺﾞｼｯｸM-PRO" panose="020F0600000000000000" pitchFamily="50" charset="-128"/>
                <a:ea typeface="HG丸ｺﾞｼｯｸM-PRO" panose="020F0600000000000000" pitchFamily="50" charset="-128"/>
              </a:rPr>
              <a:t>【</a:t>
            </a:r>
            <a:r>
              <a:rPr kumimoji="1" lang="ja-JP" altLang="en-US" sz="1400" b="1" dirty="0">
                <a:latin typeface="HG丸ｺﾞｼｯｸM-PRO" panose="020F0600000000000000" pitchFamily="50" charset="-128"/>
                <a:ea typeface="HG丸ｺﾞｼｯｸM-PRO" panose="020F0600000000000000" pitchFamily="50" charset="-128"/>
              </a:rPr>
              <a:t>研修番号：</a:t>
            </a:r>
            <a:r>
              <a:rPr kumimoji="1" lang="en-US" altLang="ja-JP" sz="1400" b="1" dirty="0">
                <a:latin typeface="HG丸ｺﾞｼｯｸM-PRO" panose="020F0600000000000000" pitchFamily="50" charset="-128"/>
                <a:ea typeface="HG丸ｺﾞｼｯｸM-PRO" panose="020F0600000000000000" pitchFamily="50" charset="-128"/>
              </a:rPr>
              <a:t>V-2</a:t>
            </a:r>
            <a:r>
              <a:rPr kumimoji="1" lang="ja-JP" altLang="en-US" sz="1400" b="1" dirty="0">
                <a:latin typeface="HG丸ｺﾞｼｯｸM-PRO" panose="020F0600000000000000" pitchFamily="50" charset="-128"/>
                <a:ea typeface="HG丸ｺﾞｼｯｸM-PRO" panose="020F0600000000000000" pitchFamily="50" charset="-128"/>
              </a:rPr>
              <a:t>　</a:t>
            </a:r>
            <a:r>
              <a:rPr kumimoji="1" lang="en-US" altLang="ja-JP" sz="1400" b="1" dirty="0">
                <a:latin typeface="HG丸ｺﾞｼｯｸM-PRO" panose="020F0600000000000000" pitchFamily="50" charset="-128"/>
                <a:ea typeface="HG丸ｺﾞｼｯｸM-PRO" panose="020F0600000000000000" pitchFamily="50" charset="-128"/>
              </a:rPr>
              <a:t>1</a:t>
            </a:r>
            <a:r>
              <a:rPr kumimoji="1" lang="ja-JP" altLang="en-US" sz="1400" b="1" dirty="0">
                <a:latin typeface="HG丸ｺﾞｼｯｸM-PRO" panose="020F0600000000000000" pitchFamily="50" charset="-128"/>
                <a:ea typeface="HG丸ｺﾞｼｯｸM-PRO" panose="020F0600000000000000" pitchFamily="50" charset="-128"/>
              </a:rPr>
              <a:t>単位</a:t>
            </a:r>
            <a:r>
              <a:rPr kumimoji="1" lang="en-US" altLang="ja-JP" sz="1400" b="1" dirty="0">
                <a:latin typeface="HG丸ｺﾞｼｯｸM-PRO" panose="020F0600000000000000" pitchFamily="50" charset="-128"/>
                <a:ea typeface="HG丸ｺﾞｼｯｸM-PRO" panose="020F0600000000000000" pitchFamily="50" charset="-128"/>
              </a:rPr>
              <a:t>】》</a:t>
            </a:r>
          </a:p>
          <a:p>
            <a:endParaRPr kumimoji="1" lang="en-US" altLang="ja-JP" sz="1400" b="1" dirty="0">
              <a:latin typeface="HG丸ｺﾞｼｯｸM-PRO" panose="020F0600000000000000" pitchFamily="50" charset="-128"/>
              <a:ea typeface="HG丸ｺﾞｼｯｸM-PRO" panose="020F0600000000000000" pitchFamily="50" charset="-128"/>
            </a:endParaRPr>
          </a:p>
          <a:p>
            <a:r>
              <a:rPr kumimoji="1" lang="ja-JP" altLang="en-US" sz="1000" b="1" dirty="0">
                <a:latin typeface="HG丸ｺﾞｼｯｸM-PRO" panose="020F0600000000000000" pitchFamily="50" charset="-128"/>
                <a:ea typeface="HG丸ｺﾞｼｯｸM-PRO" panose="020F0600000000000000" pitchFamily="50" charset="-128"/>
              </a:rPr>
              <a:t>　　拝啓</a:t>
            </a:r>
            <a:endParaRPr kumimoji="1" lang="en-US" altLang="ja-JP" sz="1000" b="1" dirty="0">
              <a:latin typeface="HG丸ｺﾞｼｯｸM-PRO" panose="020F0600000000000000" pitchFamily="50" charset="-128"/>
              <a:ea typeface="HG丸ｺﾞｼｯｸM-PRO" panose="020F0600000000000000" pitchFamily="50" charset="-128"/>
            </a:endParaRPr>
          </a:p>
          <a:p>
            <a:r>
              <a:rPr kumimoji="1" lang="ja-JP" altLang="en-US" sz="1000" b="1" dirty="0">
                <a:latin typeface="HG丸ｺﾞｼｯｸM-PRO" panose="020F0600000000000000" pitchFamily="50" charset="-128"/>
                <a:ea typeface="HG丸ｺﾞｼｯｸM-PRO" panose="020F0600000000000000" pitchFamily="50" charset="-128"/>
              </a:rPr>
              <a:t>　　　時下、先生方におかれましてはますますご清祥のこことお慶び申し上げます。</a:t>
            </a:r>
            <a:endParaRPr kumimoji="1" lang="en-US" altLang="ja-JP" sz="1000" b="1" dirty="0">
              <a:latin typeface="HG丸ｺﾞｼｯｸM-PRO" panose="020F0600000000000000" pitchFamily="50" charset="-128"/>
              <a:ea typeface="HG丸ｺﾞｼｯｸM-PRO" panose="020F0600000000000000" pitchFamily="50" charset="-128"/>
            </a:endParaRPr>
          </a:p>
          <a:p>
            <a:r>
              <a:rPr kumimoji="1" lang="ja-JP" altLang="en-US" sz="1000" b="1" dirty="0">
                <a:latin typeface="HG丸ｺﾞｼｯｸM-PRO" panose="020F0600000000000000" pitchFamily="50" charset="-128"/>
                <a:ea typeface="HG丸ｺﾞｼｯｸM-PRO" panose="020F0600000000000000" pitchFamily="50" charset="-128"/>
              </a:rPr>
              <a:t>　　　さて、この度下記の要領にて栃木県薬剤師会・栃木県病院薬剤師会学術講演会を開催する運びとなりました。</a:t>
            </a:r>
            <a:endParaRPr kumimoji="1" lang="en-US" altLang="ja-JP" sz="1000" b="1" dirty="0">
              <a:latin typeface="HG丸ｺﾞｼｯｸM-PRO" panose="020F0600000000000000" pitchFamily="50" charset="-128"/>
              <a:ea typeface="HG丸ｺﾞｼｯｸM-PRO" panose="020F0600000000000000" pitchFamily="50" charset="-128"/>
            </a:endParaRPr>
          </a:p>
          <a:p>
            <a:r>
              <a:rPr kumimoji="1" lang="ja-JP" altLang="en-US" sz="1000" b="1" dirty="0">
                <a:latin typeface="HG丸ｺﾞｼｯｸM-PRO" panose="020F0600000000000000" pitchFamily="50" charset="-128"/>
                <a:ea typeface="HG丸ｺﾞｼｯｸM-PRO" panose="020F0600000000000000" pitchFamily="50" charset="-128"/>
              </a:rPr>
              <a:t>　　ご多忙のところ誠に恐縮ではございますが、ご参加賜りますようお願い申し上げます。</a:t>
            </a:r>
            <a:endParaRPr kumimoji="1" lang="en-US" altLang="ja-JP" sz="1000" b="1" dirty="0">
              <a:latin typeface="HG丸ｺﾞｼｯｸM-PRO" panose="020F0600000000000000" pitchFamily="50" charset="-128"/>
              <a:ea typeface="HG丸ｺﾞｼｯｸM-PRO" panose="020F0600000000000000" pitchFamily="50" charset="-128"/>
            </a:endParaRPr>
          </a:p>
          <a:p>
            <a:r>
              <a:rPr kumimoji="1" lang="ja-JP" altLang="en-US" sz="1000" b="1" dirty="0">
                <a:latin typeface="HG丸ｺﾞｼｯｸM-PRO" panose="020F0600000000000000" pitchFamily="50" charset="-128"/>
                <a:ea typeface="HG丸ｺﾞｼｯｸM-PRO" panose="020F0600000000000000" pitchFamily="50" charset="-128"/>
              </a:rPr>
              <a:t>　　　　　　　　　　　　　　　　　　　　　　　　　　　　　　　　　　　　　　　　　　　　　　　謹白</a:t>
            </a:r>
            <a:endParaRPr kumimoji="1" lang="en-US" altLang="ja-JP" sz="1000" b="1" dirty="0">
              <a:latin typeface="HG丸ｺﾞｼｯｸM-PRO" panose="020F0600000000000000" pitchFamily="50" charset="-128"/>
              <a:ea typeface="HG丸ｺﾞｼｯｸM-PRO" panose="020F0600000000000000" pitchFamily="50" charset="-128"/>
            </a:endParaRPr>
          </a:p>
          <a:p>
            <a:r>
              <a:rPr kumimoji="1" lang="ja-JP" altLang="en-US" sz="1000" b="1" dirty="0">
                <a:latin typeface="HG丸ｺﾞｼｯｸM-PRO" panose="020F0600000000000000" pitchFamily="50" charset="-128"/>
                <a:ea typeface="HG丸ｺﾞｼｯｸM-PRO" panose="020F0600000000000000" pitchFamily="50" charset="-128"/>
              </a:rPr>
              <a:t>　　　　　　　　　　　　　　　　　　　　　　　　　　　　　　　　　　　　　　</a:t>
            </a:r>
          </a:p>
        </p:txBody>
      </p:sp>
      <p:sp>
        <p:nvSpPr>
          <p:cNvPr id="4" name="テキスト ボックス 3">
            <a:extLst>
              <a:ext uri="{FF2B5EF4-FFF2-40B4-BE49-F238E27FC236}">
                <a16:creationId xmlns:a16="http://schemas.microsoft.com/office/drawing/2014/main" id="{7156B971-5F0E-4066-A50D-73210527BEFF}"/>
              </a:ext>
            </a:extLst>
          </p:cNvPr>
          <p:cNvSpPr txBox="1"/>
          <p:nvPr/>
        </p:nvSpPr>
        <p:spPr>
          <a:xfrm>
            <a:off x="625290" y="2505552"/>
            <a:ext cx="5400860" cy="967188"/>
          </a:xfrm>
          <a:prstGeom prst="rect">
            <a:avLst/>
          </a:prstGeom>
          <a:noFill/>
        </p:spPr>
        <p:txBody>
          <a:bodyPr wrap="square" rtlCol="0">
            <a:spAutoFit/>
          </a:bodyPr>
          <a:lstStyle/>
          <a:p>
            <a:pPr algn="ctr">
              <a:lnSpc>
                <a:spcPct val="130000"/>
              </a:lnSpc>
            </a:pPr>
            <a:r>
              <a:rPr kumimoji="1" lang="ja-JP" altLang="en-US" sz="1400" b="1" dirty="0">
                <a:latin typeface="HG丸ｺﾞｼｯｸM-PRO" panose="020F0600000000000000" pitchFamily="50" charset="-128"/>
                <a:ea typeface="HG丸ｺﾞｼｯｸM-PRO" panose="020F0600000000000000" pitchFamily="50" charset="-128"/>
              </a:rPr>
              <a:t>記</a:t>
            </a:r>
            <a:endParaRPr kumimoji="1" lang="en-US" altLang="ja-JP" sz="1200" b="1" dirty="0">
              <a:latin typeface="HG丸ｺﾞｼｯｸM-PRO" panose="020F0600000000000000" pitchFamily="50" charset="-128"/>
              <a:ea typeface="HG丸ｺﾞｼｯｸM-PRO" panose="020F0600000000000000" pitchFamily="50" charset="-128"/>
            </a:endParaRPr>
          </a:p>
          <a:p>
            <a:pPr>
              <a:lnSpc>
                <a:spcPct val="130000"/>
              </a:lnSpc>
            </a:pPr>
            <a:r>
              <a:rPr kumimoji="1" lang="ja-JP" altLang="en-US" sz="1600" b="1" dirty="0">
                <a:latin typeface="HG丸ｺﾞｼｯｸM-PRO" panose="020F0600000000000000" pitchFamily="50" charset="-128"/>
                <a:ea typeface="HG丸ｺﾞｼｯｸM-PRO" panose="020F0600000000000000" pitchFamily="50" charset="-128"/>
              </a:rPr>
              <a:t>日時 ： 令和</a:t>
            </a:r>
            <a:r>
              <a:rPr kumimoji="1" lang="en-US" altLang="ja-JP" sz="1600" b="1" dirty="0">
                <a:latin typeface="HG丸ｺﾞｼｯｸM-PRO" panose="020F0600000000000000" pitchFamily="50" charset="-128"/>
                <a:ea typeface="HG丸ｺﾞｼｯｸM-PRO" panose="020F0600000000000000" pitchFamily="50" charset="-128"/>
              </a:rPr>
              <a:t>7</a:t>
            </a:r>
            <a:r>
              <a:rPr kumimoji="1" lang="ja-JP" altLang="en-US" sz="1600" b="1" dirty="0">
                <a:latin typeface="HG丸ｺﾞｼｯｸM-PRO" panose="020F0600000000000000" pitchFamily="50" charset="-128"/>
                <a:ea typeface="HG丸ｺﾞｼｯｸM-PRO" panose="020F0600000000000000" pitchFamily="50" charset="-128"/>
              </a:rPr>
              <a:t>年</a:t>
            </a:r>
            <a:r>
              <a:rPr kumimoji="1" lang="en-US" altLang="ja-JP" sz="1600" b="1" dirty="0">
                <a:latin typeface="HG丸ｺﾞｼｯｸM-PRO" panose="020F0600000000000000" pitchFamily="50" charset="-128"/>
                <a:ea typeface="HG丸ｺﾞｼｯｸM-PRO" panose="020F0600000000000000" pitchFamily="50" charset="-128"/>
              </a:rPr>
              <a:t>3</a:t>
            </a:r>
            <a:r>
              <a:rPr kumimoji="1" lang="ja-JP" altLang="en-US" sz="1600" b="1" dirty="0">
                <a:latin typeface="HG丸ｺﾞｼｯｸM-PRO" panose="020F0600000000000000" pitchFamily="50" charset="-128"/>
                <a:ea typeface="HG丸ｺﾞｼｯｸM-PRO" panose="020F0600000000000000" pitchFamily="50" charset="-128"/>
              </a:rPr>
              <a:t>月</a:t>
            </a:r>
            <a:r>
              <a:rPr kumimoji="1" lang="en-US" altLang="ja-JP" sz="1600" b="1" dirty="0">
                <a:latin typeface="HG丸ｺﾞｼｯｸM-PRO" panose="020F0600000000000000" pitchFamily="50" charset="-128"/>
                <a:ea typeface="HG丸ｺﾞｼｯｸM-PRO" panose="020F0600000000000000" pitchFamily="50" charset="-128"/>
              </a:rPr>
              <a:t>13</a:t>
            </a:r>
            <a:r>
              <a:rPr kumimoji="1" lang="ja-JP" altLang="en-US" sz="1600" b="1" dirty="0">
                <a:latin typeface="HG丸ｺﾞｼｯｸM-PRO" panose="020F0600000000000000" pitchFamily="50" charset="-128"/>
                <a:ea typeface="HG丸ｺﾞｼｯｸM-PRO" panose="020F0600000000000000" pitchFamily="50" charset="-128"/>
              </a:rPr>
              <a:t>日（木）</a:t>
            </a:r>
            <a:r>
              <a:rPr kumimoji="1" lang="en-US" altLang="ja-JP" sz="1600" b="1" dirty="0">
                <a:latin typeface="HG丸ｺﾞｼｯｸM-PRO" panose="020F0600000000000000" pitchFamily="50" charset="-128"/>
                <a:ea typeface="HG丸ｺﾞｼｯｸM-PRO" panose="020F0600000000000000" pitchFamily="50" charset="-128"/>
              </a:rPr>
              <a:t>19</a:t>
            </a: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00</a:t>
            </a: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20</a:t>
            </a:r>
            <a:r>
              <a:rPr kumimoji="1" lang="ja-JP" altLang="en-US" sz="1600" b="1" dirty="0">
                <a:latin typeface="HG丸ｺﾞｼｯｸM-PRO" panose="020F0600000000000000" pitchFamily="50" charset="-128"/>
                <a:ea typeface="HG丸ｺﾞｼｯｸM-PRO" panose="020F0600000000000000" pitchFamily="50" charset="-128"/>
              </a:rPr>
              <a:t>：</a:t>
            </a:r>
            <a:r>
              <a:rPr kumimoji="1" lang="en-US" altLang="ja-JP" sz="1600" b="1" dirty="0">
                <a:latin typeface="HG丸ｺﾞｼｯｸM-PRO" panose="020F0600000000000000" pitchFamily="50" charset="-128"/>
                <a:ea typeface="HG丸ｺﾞｼｯｸM-PRO" panose="020F0600000000000000" pitchFamily="50" charset="-128"/>
              </a:rPr>
              <a:t>40</a:t>
            </a:r>
          </a:p>
          <a:p>
            <a:pPr>
              <a:lnSpc>
                <a:spcPct val="130000"/>
              </a:lnSpc>
            </a:pPr>
            <a:r>
              <a:rPr kumimoji="1" lang="ja-JP" altLang="en-US" sz="1600" b="1" dirty="0">
                <a:latin typeface="HG丸ｺﾞｼｯｸM-PRO" panose="020F0600000000000000" pitchFamily="50" charset="-128"/>
                <a:ea typeface="HG丸ｺﾞｼｯｸM-PRO" panose="020F0600000000000000" pitchFamily="50" charset="-128"/>
              </a:rPr>
              <a:t>形式 ： </a:t>
            </a:r>
            <a:r>
              <a:rPr kumimoji="1" lang="en-US" altLang="ja-JP" sz="1600" b="1" dirty="0">
                <a:latin typeface="HG丸ｺﾞｼｯｸM-PRO" panose="020F0600000000000000" pitchFamily="50" charset="-128"/>
                <a:ea typeface="HG丸ｺﾞｼｯｸM-PRO" panose="020F0600000000000000" pitchFamily="50" charset="-128"/>
              </a:rPr>
              <a:t>Zoom</a:t>
            </a:r>
            <a:r>
              <a:rPr kumimoji="1" lang="ja-JP" altLang="en-US" sz="1600" b="1" dirty="0">
                <a:latin typeface="HG丸ｺﾞｼｯｸM-PRO" panose="020F0600000000000000" pitchFamily="50" charset="-128"/>
                <a:ea typeface="HG丸ｺﾞｼｯｸM-PRO" panose="020F0600000000000000" pitchFamily="50" charset="-128"/>
              </a:rPr>
              <a:t>ウェビナーによる</a:t>
            </a:r>
            <a:r>
              <a:rPr kumimoji="1" lang="en-US" altLang="ja-JP" sz="1600" b="1" dirty="0">
                <a:latin typeface="HG丸ｺﾞｼｯｸM-PRO" panose="020F0600000000000000" pitchFamily="50" charset="-128"/>
                <a:ea typeface="HG丸ｺﾞｼｯｸM-PRO" panose="020F0600000000000000" pitchFamily="50" charset="-128"/>
              </a:rPr>
              <a:t>Web</a:t>
            </a:r>
            <a:r>
              <a:rPr kumimoji="1" lang="ja-JP" altLang="en-US" sz="1600" b="1" dirty="0">
                <a:latin typeface="HG丸ｺﾞｼｯｸM-PRO" panose="020F0600000000000000" pitchFamily="50" charset="-128"/>
                <a:ea typeface="HG丸ｺﾞｼｯｸM-PRO" panose="020F0600000000000000" pitchFamily="50" charset="-128"/>
              </a:rPr>
              <a:t> 配信</a:t>
            </a:r>
          </a:p>
        </p:txBody>
      </p:sp>
      <p:sp>
        <p:nvSpPr>
          <p:cNvPr id="7" name="テキスト ボックス 6">
            <a:extLst>
              <a:ext uri="{FF2B5EF4-FFF2-40B4-BE49-F238E27FC236}">
                <a16:creationId xmlns:a16="http://schemas.microsoft.com/office/drawing/2014/main" id="{685F9C6C-8E93-4C3C-9C80-1A25D148D3EE}"/>
              </a:ext>
            </a:extLst>
          </p:cNvPr>
          <p:cNvSpPr txBox="1"/>
          <p:nvPr/>
        </p:nvSpPr>
        <p:spPr>
          <a:xfrm>
            <a:off x="-55600" y="3657005"/>
            <a:ext cx="7130937" cy="2831544"/>
          </a:xfrm>
          <a:prstGeom prst="rect">
            <a:avLst/>
          </a:prstGeom>
          <a:noFill/>
        </p:spPr>
        <p:txBody>
          <a:bodyPr wrap="square" rtlCol="0">
            <a:spAutoFit/>
          </a:bodyPr>
          <a:lstStyle/>
          <a:p>
            <a:r>
              <a:rPr kumimoji="1" lang="en-US" altLang="ja-JP" sz="1200" b="1" dirty="0">
                <a:latin typeface="HG丸ｺﾞｼｯｸM-PRO" panose="020F0600000000000000" pitchFamily="50" charset="-128"/>
                <a:ea typeface="HG丸ｺﾞｼｯｸM-PRO" panose="020F0600000000000000" pitchFamily="50" charset="-128"/>
              </a:rPr>
              <a:t>【</a:t>
            </a:r>
            <a:r>
              <a:rPr kumimoji="1" lang="ja-JP" altLang="en-US" sz="1200" b="1" dirty="0">
                <a:latin typeface="HG丸ｺﾞｼｯｸM-PRO" panose="020F0600000000000000" pitchFamily="50" charset="-128"/>
                <a:ea typeface="HG丸ｺﾞｼｯｸM-PRO" panose="020F0600000000000000" pitchFamily="50" charset="-128"/>
              </a:rPr>
              <a:t>情報提供</a:t>
            </a:r>
            <a:r>
              <a:rPr kumimoji="1" lang="en-US" altLang="ja-JP" sz="1200" b="1" dirty="0">
                <a:latin typeface="HG丸ｺﾞｼｯｸM-PRO" panose="020F0600000000000000" pitchFamily="50" charset="-128"/>
                <a:ea typeface="HG丸ｺﾞｼｯｸM-PRO" panose="020F0600000000000000" pitchFamily="50" charset="-128"/>
              </a:rPr>
              <a:t>】</a:t>
            </a:r>
            <a:r>
              <a:rPr kumimoji="1" lang="ja-JP" altLang="en-US" sz="1200" b="1" dirty="0">
                <a:latin typeface="HG丸ｺﾞｼｯｸM-PRO" panose="020F0600000000000000" pitchFamily="50" charset="-128"/>
                <a:ea typeface="HG丸ｺﾞｼｯｸM-PRO" panose="020F0600000000000000" pitchFamily="50" charset="-128"/>
              </a:rPr>
              <a:t>（</a:t>
            </a:r>
            <a:r>
              <a:rPr kumimoji="1" lang="en-US" altLang="ja-JP" sz="1200" b="1" dirty="0">
                <a:latin typeface="HG丸ｺﾞｼｯｸM-PRO" panose="020F0600000000000000" pitchFamily="50" charset="-128"/>
                <a:ea typeface="HG丸ｺﾞｼｯｸM-PRO" panose="020F0600000000000000" pitchFamily="50" charset="-128"/>
              </a:rPr>
              <a:t>19</a:t>
            </a:r>
            <a:r>
              <a:rPr kumimoji="1" lang="ja-JP" altLang="en-US" sz="1200" b="1" dirty="0">
                <a:latin typeface="HG丸ｺﾞｼｯｸM-PRO" panose="020F0600000000000000" pitchFamily="50" charset="-128"/>
                <a:ea typeface="HG丸ｺﾞｼｯｸM-PRO" panose="020F0600000000000000" pitchFamily="50" charset="-128"/>
              </a:rPr>
              <a:t>：</a:t>
            </a:r>
            <a:r>
              <a:rPr kumimoji="1" lang="en-US" altLang="ja-JP" sz="1200" b="1" dirty="0">
                <a:latin typeface="HG丸ｺﾞｼｯｸM-PRO" panose="020F0600000000000000" pitchFamily="50" charset="-128"/>
                <a:ea typeface="HG丸ｺﾞｼｯｸM-PRO" panose="020F0600000000000000" pitchFamily="50" charset="-128"/>
              </a:rPr>
              <a:t>00</a:t>
            </a:r>
            <a:r>
              <a:rPr kumimoji="1" lang="ja-JP" altLang="en-US" sz="1200" b="1" dirty="0">
                <a:latin typeface="HG丸ｺﾞｼｯｸM-PRO" panose="020F0600000000000000" pitchFamily="50" charset="-128"/>
                <a:ea typeface="HG丸ｺﾞｼｯｸM-PRO" panose="020F0600000000000000" pitchFamily="50" charset="-128"/>
              </a:rPr>
              <a:t>～</a:t>
            </a:r>
            <a:r>
              <a:rPr kumimoji="1" lang="en-US" altLang="ja-JP" sz="1200" b="1" dirty="0">
                <a:latin typeface="HG丸ｺﾞｼｯｸM-PRO" panose="020F0600000000000000" pitchFamily="50" charset="-128"/>
                <a:ea typeface="HG丸ｺﾞｼｯｸM-PRO" panose="020F0600000000000000" pitchFamily="50" charset="-128"/>
              </a:rPr>
              <a:t>19</a:t>
            </a:r>
            <a:r>
              <a:rPr kumimoji="1" lang="ja-JP" altLang="en-US" sz="1200" b="1" dirty="0">
                <a:latin typeface="HG丸ｺﾞｼｯｸM-PRO" panose="020F0600000000000000" pitchFamily="50" charset="-128"/>
                <a:ea typeface="HG丸ｺﾞｼｯｸM-PRO" panose="020F0600000000000000" pitchFamily="50" charset="-128"/>
              </a:rPr>
              <a:t>：</a:t>
            </a:r>
            <a:r>
              <a:rPr kumimoji="1" lang="en-US" altLang="ja-JP" sz="1200" b="1" dirty="0">
                <a:latin typeface="HG丸ｺﾞｼｯｸM-PRO" panose="020F0600000000000000" pitchFamily="50" charset="-128"/>
                <a:ea typeface="HG丸ｺﾞｼｯｸM-PRO" panose="020F0600000000000000" pitchFamily="50" charset="-128"/>
              </a:rPr>
              <a:t>10</a:t>
            </a:r>
            <a:r>
              <a:rPr kumimoji="1" lang="ja-JP" altLang="en-US" sz="1200" b="1" dirty="0">
                <a:latin typeface="HG丸ｺﾞｼｯｸM-PRO" panose="020F0600000000000000" pitchFamily="50" charset="-128"/>
                <a:ea typeface="HG丸ｺﾞｼｯｸM-PRO" panose="020F0600000000000000" pitchFamily="50" charset="-128"/>
              </a:rPr>
              <a:t>）</a:t>
            </a:r>
            <a:endParaRPr kumimoji="1" lang="en-US" altLang="ja-JP" sz="1200" b="1" dirty="0">
              <a:latin typeface="HG丸ｺﾞｼｯｸM-PRO" panose="020F0600000000000000" pitchFamily="50" charset="-128"/>
              <a:ea typeface="HG丸ｺﾞｼｯｸM-PRO" panose="020F0600000000000000" pitchFamily="50" charset="-128"/>
            </a:endParaRPr>
          </a:p>
          <a:p>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ja-JP" altLang="en-US" sz="1400" b="1" dirty="0">
                <a:latin typeface="HG丸ｺﾞｼｯｸM-PRO" panose="020F0600000000000000" pitchFamily="50" charset="-128"/>
                <a:ea typeface="HG丸ｺﾞｼｯｸM-PRO" panose="020F0600000000000000" pitchFamily="50" charset="-128"/>
              </a:rPr>
              <a:t>   　　　　　　　　不眠症治療薬デエビゴの適正使用情報提供　エーザイ株式会社</a:t>
            </a:r>
            <a:endParaRPr kumimoji="1" lang="en-US" altLang="ja-JP" sz="1400" b="1" dirty="0">
              <a:latin typeface="HG丸ｺﾞｼｯｸM-PRO" panose="020F0600000000000000" pitchFamily="50" charset="-128"/>
              <a:ea typeface="HG丸ｺﾞｼｯｸM-PRO" panose="020F0600000000000000" pitchFamily="50" charset="-128"/>
            </a:endParaRPr>
          </a:p>
          <a:p>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en-US" altLang="ja-JP" sz="1200" b="1" dirty="0">
                <a:latin typeface="HG丸ｺﾞｼｯｸM-PRO" panose="020F0600000000000000" pitchFamily="50" charset="-128"/>
                <a:ea typeface="HG丸ｺﾞｼｯｸM-PRO" panose="020F0600000000000000" pitchFamily="50" charset="-128"/>
              </a:rPr>
              <a:t>【</a:t>
            </a:r>
            <a:r>
              <a:rPr kumimoji="1" lang="ja-JP" altLang="en-US" sz="1200" b="1" dirty="0">
                <a:latin typeface="HG丸ｺﾞｼｯｸM-PRO" panose="020F0600000000000000" pitchFamily="50" charset="-128"/>
                <a:ea typeface="HG丸ｺﾞｼｯｸM-PRO" panose="020F0600000000000000" pitchFamily="50" charset="-128"/>
              </a:rPr>
              <a:t>特別講演</a:t>
            </a:r>
            <a:r>
              <a:rPr kumimoji="1" lang="en-US" altLang="ja-JP" sz="1200" b="1" dirty="0">
                <a:latin typeface="HG丸ｺﾞｼｯｸM-PRO" panose="020F0600000000000000" pitchFamily="50" charset="-128"/>
                <a:ea typeface="HG丸ｺﾞｼｯｸM-PRO" panose="020F0600000000000000" pitchFamily="50" charset="-128"/>
              </a:rPr>
              <a:t>】</a:t>
            </a:r>
            <a:r>
              <a:rPr kumimoji="1" lang="ja-JP" altLang="en-US" sz="1200" b="1" dirty="0">
                <a:latin typeface="HG丸ｺﾞｼｯｸM-PRO" panose="020F0600000000000000" pitchFamily="50" charset="-128"/>
                <a:ea typeface="HG丸ｺﾞｼｯｸM-PRO" panose="020F0600000000000000" pitchFamily="50" charset="-128"/>
              </a:rPr>
              <a:t>（</a:t>
            </a:r>
            <a:r>
              <a:rPr kumimoji="1" lang="en-US" altLang="ja-JP" sz="1200" b="1" dirty="0">
                <a:latin typeface="HG丸ｺﾞｼｯｸM-PRO" panose="020F0600000000000000" pitchFamily="50" charset="-128"/>
                <a:ea typeface="HG丸ｺﾞｼｯｸM-PRO" panose="020F0600000000000000" pitchFamily="50" charset="-128"/>
              </a:rPr>
              <a:t>19</a:t>
            </a:r>
            <a:r>
              <a:rPr kumimoji="1" lang="ja-JP" altLang="en-US" sz="1200" b="1" dirty="0">
                <a:latin typeface="HG丸ｺﾞｼｯｸM-PRO" panose="020F0600000000000000" pitchFamily="50" charset="-128"/>
                <a:ea typeface="HG丸ｺﾞｼｯｸM-PRO" panose="020F0600000000000000" pitchFamily="50" charset="-128"/>
              </a:rPr>
              <a:t>：</a:t>
            </a:r>
            <a:r>
              <a:rPr kumimoji="1" lang="en-US" altLang="ja-JP" sz="1200" b="1" dirty="0">
                <a:latin typeface="HG丸ｺﾞｼｯｸM-PRO" panose="020F0600000000000000" pitchFamily="50" charset="-128"/>
                <a:ea typeface="HG丸ｺﾞｼｯｸM-PRO" panose="020F0600000000000000" pitchFamily="50" charset="-128"/>
              </a:rPr>
              <a:t>10</a:t>
            </a:r>
            <a:r>
              <a:rPr kumimoji="1" lang="ja-JP" altLang="en-US" sz="1200" b="1" dirty="0">
                <a:latin typeface="HG丸ｺﾞｼｯｸM-PRO" panose="020F0600000000000000" pitchFamily="50" charset="-128"/>
                <a:ea typeface="HG丸ｺﾞｼｯｸM-PRO" panose="020F0600000000000000" pitchFamily="50" charset="-128"/>
              </a:rPr>
              <a:t>～</a:t>
            </a:r>
            <a:r>
              <a:rPr kumimoji="1" lang="en-US" altLang="ja-JP" sz="1200" b="1" dirty="0">
                <a:latin typeface="HG丸ｺﾞｼｯｸM-PRO" panose="020F0600000000000000" pitchFamily="50" charset="-128"/>
                <a:ea typeface="HG丸ｺﾞｼｯｸM-PRO" panose="020F0600000000000000" pitchFamily="50" charset="-128"/>
              </a:rPr>
              <a:t>20</a:t>
            </a:r>
            <a:r>
              <a:rPr kumimoji="1" lang="ja-JP" altLang="en-US" sz="1200" b="1" dirty="0">
                <a:latin typeface="HG丸ｺﾞｼｯｸM-PRO" panose="020F0600000000000000" pitchFamily="50" charset="-128"/>
                <a:ea typeface="HG丸ｺﾞｼｯｸM-PRO" panose="020F0600000000000000" pitchFamily="50" charset="-128"/>
              </a:rPr>
              <a:t>：</a:t>
            </a:r>
            <a:r>
              <a:rPr kumimoji="1" lang="en-US" altLang="ja-JP" sz="1200" b="1" dirty="0">
                <a:latin typeface="HG丸ｺﾞｼｯｸM-PRO" panose="020F0600000000000000" pitchFamily="50" charset="-128"/>
                <a:ea typeface="HG丸ｺﾞｼｯｸM-PRO" panose="020F0600000000000000" pitchFamily="50" charset="-128"/>
              </a:rPr>
              <a:t>40</a:t>
            </a:r>
            <a:r>
              <a:rPr kumimoji="1" lang="ja-JP" altLang="en-US" sz="1200" b="1" dirty="0">
                <a:latin typeface="HG丸ｺﾞｼｯｸM-PRO" panose="020F0600000000000000" pitchFamily="50" charset="-128"/>
                <a:ea typeface="HG丸ｺﾞｼｯｸM-PRO" panose="020F0600000000000000" pitchFamily="50" charset="-128"/>
              </a:rPr>
              <a:t>）</a:t>
            </a:r>
            <a:endParaRPr kumimoji="1" lang="en-US" altLang="ja-JP" sz="1200" b="1" dirty="0">
              <a:latin typeface="HG丸ｺﾞｼｯｸM-PRO" panose="020F0600000000000000" pitchFamily="50" charset="-128"/>
              <a:ea typeface="HG丸ｺﾞｼｯｸM-PRO" panose="020F0600000000000000" pitchFamily="50" charset="-128"/>
            </a:endParaRPr>
          </a:p>
          <a:p>
            <a:endParaRPr kumimoji="1" lang="en-US" altLang="ja-JP" sz="700" b="1" dirty="0">
              <a:latin typeface="HG丸ｺﾞｼｯｸM-PRO" panose="020F0600000000000000" pitchFamily="50" charset="-128"/>
              <a:ea typeface="HG丸ｺﾞｼｯｸM-PRO" panose="020F0600000000000000" pitchFamily="50" charset="-128"/>
            </a:endParaRPr>
          </a:p>
          <a:p>
            <a:r>
              <a:rPr kumimoji="1" lang="ja-JP" altLang="en-US" sz="1400" b="1" dirty="0">
                <a:latin typeface="HG丸ｺﾞｼｯｸM-PRO" panose="020F0600000000000000" pitchFamily="50" charset="-128"/>
                <a:ea typeface="HG丸ｺﾞｼｯｸM-PRO" panose="020F0600000000000000" pitchFamily="50" charset="-128"/>
              </a:rPr>
              <a:t>  </a:t>
            </a:r>
            <a:r>
              <a:rPr kumimoji="1" lang="ja-JP" altLang="en-US" sz="1600" b="1" dirty="0">
                <a:latin typeface="HG丸ｺﾞｼｯｸM-PRO" panose="020F0600000000000000" pitchFamily="50" charset="-128"/>
                <a:ea typeface="HG丸ｺﾞｼｯｸM-PRO" panose="020F0600000000000000" pitchFamily="50" charset="-128"/>
              </a:rPr>
              <a:t>  座長　　　　</a:t>
            </a:r>
            <a:r>
              <a:rPr kumimoji="1" lang="zh-TW" altLang="en-US" sz="1600" b="1" dirty="0">
                <a:latin typeface="HG丸ｺﾞｼｯｸM-PRO" panose="020F0600000000000000" pitchFamily="50" charset="-128"/>
                <a:ea typeface="HG丸ｺﾞｼｯｸM-PRO" panose="020F0600000000000000" pitchFamily="50" charset="-128"/>
              </a:rPr>
              <a:t>獨協医科大学病院  薬剤部  薬剤部長  </a:t>
            </a:r>
            <a:r>
              <a:rPr kumimoji="1" lang="zh-TW" altLang="en-US" sz="2400" b="1" dirty="0">
                <a:latin typeface="HG丸ｺﾞｼｯｸM-PRO" panose="020F0600000000000000" pitchFamily="50" charset="-128"/>
                <a:ea typeface="HG丸ｺﾞｼｯｸM-PRO" panose="020F0600000000000000" pitchFamily="50" charset="-128"/>
              </a:rPr>
              <a:t>臼井  悟</a:t>
            </a:r>
            <a:r>
              <a:rPr kumimoji="1" lang="ja-JP" altLang="en-US" sz="2400" b="1" dirty="0">
                <a:latin typeface="HG丸ｺﾞｼｯｸM-PRO" panose="020F0600000000000000" pitchFamily="50" charset="-128"/>
                <a:ea typeface="HG丸ｺﾞｼｯｸM-PRO" panose="020F0600000000000000" pitchFamily="50" charset="-128"/>
              </a:rPr>
              <a:t> </a:t>
            </a:r>
            <a:r>
              <a:rPr kumimoji="1" lang="zh-TW" altLang="en-US" sz="1600" b="1" dirty="0">
                <a:latin typeface="HG丸ｺﾞｼｯｸM-PRO" panose="020F0600000000000000" pitchFamily="50" charset="-128"/>
                <a:ea typeface="HG丸ｺﾞｼｯｸM-PRO" panose="020F0600000000000000" pitchFamily="50" charset="-128"/>
              </a:rPr>
              <a:t>先生</a:t>
            </a:r>
            <a:endParaRPr kumimoji="1" lang="en-US" altLang="ja-JP" sz="1400" b="1" dirty="0">
              <a:latin typeface="HG丸ｺﾞｼｯｸM-PRO" panose="020F0600000000000000" pitchFamily="50" charset="-128"/>
              <a:ea typeface="HG丸ｺﾞｼｯｸM-PRO" panose="020F0600000000000000" pitchFamily="50" charset="-128"/>
            </a:endParaRPr>
          </a:p>
          <a:p>
            <a:endParaRPr kumimoji="1" lang="en-US" altLang="ja-JP" sz="300" b="1" dirty="0">
              <a:latin typeface="HG丸ｺﾞｼｯｸM-PRO" panose="020F0600000000000000" pitchFamily="50" charset="-128"/>
              <a:ea typeface="HG丸ｺﾞｼｯｸM-PRO" panose="020F0600000000000000" pitchFamily="50" charset="-128"/>
            </a:endParaRPr>
          </a:p>
          <a:p>
            <a:endParaRPr kumimoji="1" lang="en-US" altLang="ja-JP" sz="300" b="1" dirty="0">
              <a:latin typeface="HG丸ｺﾞｼｯｸM-PRO" panose="020F0600000000000000" pitchFamily="50" charset="-128"/>
              <a:ea typeface="HG丸ｺﾞｼｯｸM-PRO" panose="020F0600000000000000" pitchFamily="50" charset="-128"/>
            </a:endParaRPr>
          </a:p>
          <a:p>
            <a:r>
              <a:rPr kumimoji="1" lang="ja-JP" altLang="en-US" sz="2400" b="1" dirty="0">
                <a:latin typeface="HG丸ｺﾞｼｯｸM-PRO" panose="020F0600000000000000" pitchFamily="50" charset="-128"/>
                <a:ea typeface="HG丸ｺﾞｼｯｸM-PRO" panose="020F0600000000000000" pitchFamily="50" charset="-128"/>
              </a:rPr>
              <a:t> </a:t>
            </a:r>
            <a:r>
              <a:rPr kumimoji="1" lang="en-US" altLang="ja-JP" sz="2400" b="1" dirty="0">
                <a:latin typeface="HG丸ｺﾞｼｯｸM-PRO" panose="020F0600000000000000" pitchFamily="50" charset="-128"/>
                <a:ea typeface="HG丸ｺﾞｼｯｸM-PRO" panose="020F0600000000000000" pitchFamily="50" charset="-128"/>
              </a:rPr>
              <a:t>『</a:t>
            </a:r>
            <a:r>
              <a:rPr kumimoji="1" lang="ja-JP" altLang="en-US" sz="2400" b="1" dirty="0">
                <a:latin typeface="HG丸ｺﾞｼｯｸM-PRO" panose="020F0600000000000000" pitchFamily="50" charset="-128"/>
                <a:ea typeface="HG丸ｺﾞｼｯｸM-PRO" panose="020F0600000000000000" pitchFamily="50" charset="-128"/>
              </a:rPr>
              <a:t>医療安全の観点から考える睡眠マネジメント</a:t>
            </a:r>
            <a:r>
              <a:rPr kumimoji="1" lang="en-US" altLang="ja-JP" sz="2400" b="1" dirty="0">
                <a:latin typeface="HG丸ｺﾞｼｯｸM-PRO" panose="020F0600000000000000" pitchFamily="50" charset="-128"/>
                <a:ea typeface="HG丸ｺﾞｼｯｸM-PRO" panose="020F0600000000000000" pitchFamily="50" charset="-128"/>
              </a:rPr>
              <a:t>』</a:t>
            </a:r>
          </a:p>
          <a:p>
            <a:endParaRPr kumimoji="1" lang="en-US" altLang="ja-JP" sz="300" b="1" dirty="0">
              <a:latin typeface="HG丸ｺﾞｼｯｸM-PRO" panose="020F0600000000000000" pitchFamily="50" charset="-128"/>
              <a:ea typeface="HG丸ｺﾞｼｯｸM-PRO" panose="020F0600000000000000" pitchFamily="50" charset="-128"/>
            </a:endParaRPr>
          </a:p>
          <a:p>
            <a:r>
              <a:rPr kumimoji="1" lang="ja-JP" altLang="en-US" sz="2800" b="1" dirty="0">
                <a:latin typeface="HG丸ｺﾞｼｯｸM-PRO" panose="020F0600000000000000" pitchFamily="50" charset="-128"/>
                <a:ea typeface="HG丸ｺﾞｼｯｸM-PRO" panose="020F0600000000000000" pitchFamily="50" charset="-128"/>
              </a:rPr>
              <a:t>  </a:t>
            </a:r>
            <a:r>
              <a:rPr kumimoji="1" lang="ja-JP" altLang="en-US" sz="1600" b="1" dirty="0">
                <a:latin typeface="HG丸ｺﾞｼｯｸM-PRO" panose="020F0600000000000000" pitchFamily="50" charset="-128"/>
                <a:ea typeface="HG丸ｺﾞｼｯｸM-PRO" panose="020F0600000000000000" pitchFamily="50" charset="-128"/>
              </a:rPr>
              <a:t>演者　日本赤十字社愛知医療センター名古屋第一病院 </a:t>
            </a:r>
          </a:p>
          <a:p>
            <a:r>
              <a:rPr kumimoji="1" lang="ja-JP" altLang="en-US" sz="1600" b="1" dirty="0">
                <a:latin typeface="HG丸ｺﾞｼｯｸM-PRO" panose="020F0600000000000000" pitchFamily="50" charset="-128"/>
                <a:ea typeface="HG丸ｺﾞｼｯｸM-PRO" panose="020F0600000000000000" pitchFamily="50" charset="-128"/>
              </a:rPr>
              <a:t>                                              総合診療科 副部長  </a:t>
            </a:r>
            <a:r>
              <a:rPr kumimoji="1" lang="ja-JP" altLang="en-US" sz="2400" b="1" dirty="0">
                <a:latin typeface="HG丸ｺﾞｼｯｸM-PRO" panose="020F0600000000000000" pitchFamily="50" charset="-128"/>
                <a:ea typeface="HG丸ｺﾞｼｯｸM-PRO" panose="020F0600000000000000" pitchFamily="50" charset="-128"/>
              </a:rPr>
              <a:t>宮川  慶 </a:t>
            </a:r>
            <a:r>
              <a:rPr kumimoji="1" lang="ja-JP" altLang="en-US" sz="1600" b="1" dirty="0">
                <a:latin typeface="HG丸ｺﾞｼｯｸM-PRO" panose="020F0600000000000000" pitchFamily="50" charset="-128"/>
                <a:ea typeface="HG丸ｺﾞｼｯｸM-PRO" panose="020F0600000000000000" pitchFamily="50" charset="-128"/>
              </a:rPr>
              <a:t>先生</a:t>
            </a:r>
          </a:p>
        </p:txBody>
      </p:sp>
      <p:sp>
        <p:nvSpPr>
          <p:cNvPr id="3" name="テキスト ボックス 2">
            <a:extLst>
              <a:ext uri="{FF2B5EF4-FFF2-40B4-BE49-F238E27FC236}">
                <a16:creationId xmlns:a16="http://schemas.microsoft.com/office/drawing/2014/main" id="{BED47842-8F07-45A5-AE3C-24012ABAD778}"/>
              </a:ext>
            </a:extLst>
          </p:cNvPr>
          <p:cNvSpPr txBox="1"/>
          <p:nvPr/>
        </p:nvSpPr>
        <p:spPr>
          <a:xfrm>
            <a:off x="158750" y="6691864"/>
            <a:ext cx="6540499" cy="1169551"/>
          </a:xfrm>
          <a:prstGeom prst="rect">
            <a:avLst/>
          </a:prstGeom>
          <a:noFill/>
          <a:ln>
            <a:solidFill>
              <a:schemeClr val="tx1"/>
            </a:solidFill>
          </a:ln>
        </p:spPr>
        <p:txBody>
          <a:bodyPr wrap="square" rtlCol="0">
            <a:spAutoFit/>
          </a:bodyPr>
          <a:lstStyle/>
          <a:p>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裏面「本講演会の申し込み・注意事項について」をご参照の上、受付期間内にお申し込みください。</a:t>
            </a:r>
          </a:p>
          <a:p>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ご登録いただいたメールアドレス宛に「</a:t>
            </a:r>
            <a:r>
              <a:rPr kumimoji="1" lang="en-US" altLang="ja-JP" sz="1000" b="1" dirty="0">
                <a:latin typeface="HG丸ｺﾞｼｯｸM-PRO" panose="020F0600000000000000" pitchFamily="50" charset="-128"/>
                <a:ea typeface="HG丸ｺﾞｼｯｸM-PRO" panose="020F0600000000000000" pitchFamily="50" charset="-128"/>
              </a:rPr>
              <a:t>Zoom URL</a:t>
            </a:r>
            <a:r>
              <a:rPr kumimoji="1" lang="ja-JP" altLang="en-US" sz="1000" b="1" dirty="0">
                <a:latin typeface="HG丸ｺﾞｼｯｸM-PRO" panose="020F0600000000000000" pitchFamily="50" charset="-128"/>
                <a:ea typeface="HG丸ｺﾞｼｯｸM-PRO" panose="020F0600000000000000" pitchFamily="50" charset="-128"/>
              </a:rPr>
              <a:t>」を送付致します。</a:t>
            </a:r>
          </a:p>
          <a:p>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当日は参加された先生方の視聴ログを確認させていただきます。</a:t>
            </a:r>
          </a:p>
          <a:p>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solidFill>
                  <a:srgbClr val="FF0000"/>
                </a:solidFill>
                <a:latin typeface="HG丸ｺﾞｼｯｸM-PRO" panose="020F0600000000000000" pitchFamily="50" charset="-128"/>
                <a:ea typeface="HG丸ｺﾞｼｯｸM-PRO" panose="020F0600000000000000" pitchFamily="50" charset="-128"/>
              </a:rPr>
              <a:t>視聴データを申請機関に提出しますので、開始時間までに入室し、案内状の講演会終了時間まで退出しないでください。</a:t>
            </a:r>
          </a:p>
          <a:p>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メールアドレス等の個人情報は、本セミナーの</a:t>
            </a:r>
            <a:r>
              <a:rPr kumimoji="1" lang="en-US" altLang="ja-JP" sz="1000" b="1" dirty="0">
                <a:latin typeface="HG丸ｺﾞｼｯｸM-PRO" panose="020F0600000000000000" pitchFamily="50" charset="-128"/>
                <a:ea typeface="HG丸ｺﾞｼｯｸM-PRO" panose="020F0600000000000000" pitchFamily="50" charset="-128"/>
              </a:rPr>
              <a:t>URL</a:t>
            </a:r>
            <a:r>
              <a:rPr kumimoji="1" lang="ja-JP" altLang="en-US" sz="1000" b="1" dirty="0">
                <a:latin typeface="HG丸ｺﾞｼｯｸM-PRO" panose="020F0600000000000000" pitchFamily="50" charset="-128"/>
                <a:ea typeface="HG丸ｺﾞｼｯｸM-PRO" panose="020F0600000000000000" pitchFamily="50" charset="-128"/>
              </a:rPr>
              <a:t>送付・単位の申請以外で使用することはございません。</a:t>
            </a:r>
          </a:p>
          <a:p>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個人情報は、弊社の個人情報保護方針に基づき、安全かつ適切に管理致します。</a:t>
            </a:r>
          </a:p>
        </p:txBody>
      </p:sp>
      <p:sp>
        <p:nvSpPr>
          <p:cNvPr id="8" name="テキスト ボックス 7">
            <a:extLst>
              <a:ext uri="{FF2B5EF4-FFF2-40B4-BE49-F238E27FC236}">
                <a16:creationId xmlns:a16="http://schemas.microsoft.com/office/drawing/2014/main" id="{1F6FF75B-8979-48C7-9745-7A6C3892D69E}"/>
              </a:ext>
            </a:extLst>
          </p:cNvPr>
          <p:cNvSpPr txBox="1"/>
          <p:nvPr/>
        </p:nvSpPr>
        <p:spPr>
          <a:xfrm>
            <a:off x="1174201" y="8675985"/>
            <a:ext cx="4493538" cy="461665"/>
          </a:xfrm>
          <a:prstGeom prst="rect">
            <a:avLst/>
          </a:prstGeom>
          <a:noFill/>
        </p:spPr>
        <p:txBody>
          <a:bodyPr wrap="none" rtlCol="0">
            <a:spAutoFit/>
          </a:bodyPr>
          <a:lstStyle/>
          <a:p>
            <a:r>
              <a:rPr kumimoji="1" lang="ja-JP" altLang="en-US" sz="1200" b="1" dirty="0">
                <a:latin typeface="HG丸ｺﾞｼｯｸM-PRO" panose="020F0600000000000000" pitchFamily="50" charset="-128"/>
                <a:ea typeface="HG丸ｺﾞｼｯｸM-PRO" panose="020F0600000000000000" pitchFamily="50" charset="-128"/>
              </a:rPr>
              <a:t>共催　（一社）栃木県薬剤師会・（一社）栃木県病院薬剤師会</a:t>
            </a:r>
            <a:endParaRPr kumimoji="1" lang="en-US" altLang="ja-JP" sz="1200" b="1" dirty="0">
              <a:latin typeface="HG丸ｺﾞｼｯｸM-PRO" panose="020F0600000000000000" pitchFamily="50" charset="-128"/>
              <a:ea typeface="HG丸ｺﾞｼｯｸM-PRO" panose="020F0600000000000000" pitchFamily="50" charset="-128"/>
            </a:endParaRPr>
          </a:p>
          <a:p>
            <a:r>
              <a:rPr kumimoji="1" lang="ja-JP" altLang="en-US" sz="1200" b="1" dirty="0">
                <a:latin typeface="HG丸ｺﾞｼｯｸM-PRO" panose="020F0600000000000000" pitchFamily="50" charset="-128"/>
                <a:ea typeface="HG丸ｺﾞｼｯｸM-PRO" panose="020F0600000000000000" pitchFamily="50" charset="-128"/>
              </a:rPr>
              <a:t>　　　　　　　　　　エーザイ株式会社</a:t>
            </a:r>
          </a:p>
        </p:txBody>
      </p:sp>
      <p:sp>
        <p:nvSpPr>
          <p:cNvPr id="11" name="テキスト ボックス 10">
            <a:extLst>
              <a:ext uri="{FF2B5EF4-FFF2-40B4-BE49-F238E27FC236}">
                <a16:creationId xmlns:a16="http://schemas.microsoft.com/office/drawing/2014/main" id="{A8BFB3A0-01E0-DDAB-C646-205926F9FB2C}"/>
              </a:ext>
            </a:extLst>
          </p:cNvPr>
          <p:cNvSpPr txBox="1"/>
          <p:nvPr/>
        </p:nvSpPr>
        <p:spPr>
          <a:xfrm>
            <a:off x="165338" y="7982847"/>
            <a:ext cx="6627243" cy="553998"/>
          </a:xfrm>
          <a:prstGeom prst="rect">
            <a:avLst/>
          </a:prstGeom>
          <a:noFill/>
          <a:ln>
            <a:noFill/>
          </a:ln>
        </p:spPr>
        <p:txBody>
          <a:bodyPr wrap="square">
            <a:spAutoFit/>
          </a:bodyPr>
          <a:lstStyle/>
          <a:p>
            <a:r>
              <a:rPr lang="ja-JP" altLang="en-US" sz="1000" b="1" dirty="0">
                <a:latin typeface="HG丸ｺﾞｼｯｸM-PRO" panose="020F0600000000000000" pitchFamily="50" charset="-128"/>
                <a:ea typeface="HG丸ｺﾞｼｯｸM-PRO" panose="020F0600000000000000" pitchFamily="50" charset="-128"/>
              </a:rPr>
              <a:t>▶本講演会は医療関係者の皆さまに限りご参加いただくことが可能です。</a:t>
            </a:r>
          </a:p>
          <a:p>
            <a:r>
              <a:rPr lang="ja-JP" altLang="en-US" sz="1000" b="1" dirty="0">
                <a:latin typeface="HG丸ｺﾞｼｯｸM-PRO" panose="020F0600000000000000" pitchFamily="50" charset="-128"/>
                <a:ea typeface="HG丸ｺﾞｼｯｸM-PRO" panose="020F0600000000000000" pitchFamily="50" charset="-128"/>
              </a:rPr>
              <a:t>▶本講演会の内容</a:t>
            </a:r>
            <a:r>
              <a:rPr lang="en-US" altLang="ja-JP" sz="1000" b="1" dirty="0">
                <a:latin typeface="HG丸ｺﾞｼｯｸM-PRO" panose="020F0600000000000000" pitchFamily="50" charset="-128"/>
                <a:ea typeface="HG丸ｺﾞｼｯｸM-PRO" panose="020F0600000000000000" pitchFamily="50" charset="-128"/>
              </a:rPr>
              <a:t>(</a:t>
            </a:r>
            <a:r>
              <a:rPr lang="ja-JP" altLang="en-US" sz="1000" b="1" dirty="0">
                <a:latin typeface="HG丸ｺﾞｼｯｸM-PRO" panose="020F0600000000000000" pitchFamily="50" charset="-128"/>
                <a:ea typeface="HG丸ｺﾞｼｯｸM-PRO" panose="020F0600000000000000" pitchFamily="50" charset="-128"/>
              </a:rPr>
              <a:t>話される内容や投影される文字、写真、図、イラストなど</a:t>
            </a:r>
            <a:r>
              <a:rPr lang="en-US" altLang="ja-JP" sz="1000" b="1" dirty="0">
                <a:latin typeface="HG丸ｺﾞｼｯｸM-PRO" panose="020F0600000000000000" pitchFamily="50" charset="-128"/>
                <a:ea typeface="HG丸ｺﾞｼｯｸM-PRO" panose="020F0600000000000000" pitchFamily="50" charset="-128"/>
              </a:rPr>
              <a:t>)</a:t>
            </a:r>
            <a:r>
              <a:rPr lang="ja-JP" altLang="en-US" sz="1000" b="1" dirty="0">
                <a:latin typeface="HG丸ｺﾞｼｯｸM-PRO" panose="020F0600000000000000" pitchFamily="50" charset="-128"/>
                <a:ea typeface="HG丸ｺﾞｼｯｸM-PRO" panose="020F0600000000000000" pitchFamily="50" charset="-128"/>
              </a:rPr>
              <a:t>の無断での複製、転載、改変</a:t>
            </a:r>
            <a:endParaRPr lang="en-US" altLang="ja-JP" sz="1000" b="1" dirty="0">
              <a:latin typeface="HG丸ｺﾞｼｯｸM-PRO" panose="020F0600000000000000" pitchFamily="50" charset="-128"/>
              <a:ea typeface="HG丸ｺﾞｼｯｸM-PRO" panose="020F0600000000000000" pitchFamily="50" charset="-128"/>
            </a:endParaRPr>
          </a:p>
          <a:p>
            <a:r>
              <a:rPr lang="en-US" altLang="ja-JP" sz="1000" b="1" dirty="0">
                <a:latin typeface="HG丸ｺﾞｼｯｸM-PRO" panose="020F0600000000000000" pitchFamily="50" charset="-128"/>
                <a:ea typeface="HG丸ｺﾞｼｯｸM-PRO" panose="020F0600000000000000" pitchFamily="50" charset="-128"/>
              </a:rPr>
              <a:t>   </a:t>
            </a:r>
            <a:r>
              <a:rPr lang="ja-JP" altLang="en-US" sz="1000" b="1" dirty="0">
                <a:latin typeface="HG丸ｺﾞｼｯｸM-PRO" panose="020F0600000000000000" pitchFamily="50" charset="-128"/>
                <a:ea typeface="HG丸ｺﾞｼｯｸM-PRO" panose="020F0600000000000000" pitchFamily="50" charset="-128"/>
              </a:rPr>
              <a:t>その他の二次利用はお控えください。</a:t>
            </a:r>
          </a:p>
        </p:txBody>
      </p:sp>
    </p:spTree>
    <p:extLst>
      <p:ext uri="{BB962C8B-B14F-4D97-AF65-F5344CB8AC3E}">
        <p14:creationId xmlns:p14="http://schemas.microsoft.com/office/powerpoint/2010/main" val="2497985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ECECCAA-6BC9-B7FF-1B8D-47507A2CAAD4}"/>
              </a:ext>
            </a:extLst>
          </p:cNvPr>
          <p:cNvSpPr txBox="1"/>
          <p:nvPr/>
        </p:nvSpPr>
        <p:spPr>
          <a:xfrm>
            <a:off x="25401" y="561787"/>
            <a:ext cx="6857999" cy="8448467"/>
          </a:xfrm>
          <a:prstGeom prst="rect">
            <a:avLst/>
          </a:prstGeom>
          <a:noFill/>
        </p:spPr>
        <p:txBody>
          <a:bodyPr wrap="square">
            <a:spAutoFit/>
          </a:bodyPr>
          <a:lstStyle/>
          <a:p>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講演会の申し込み 以下の手順にて</a:t>
            </a:r>
            <a:r>
              <a:rPr lang="en-US" altLang="ja-JP" sz="1400" b="1" dirty="0">
                <a:latin typeface="HG丸ｺﾞｼｯｸM-PRO" panose="020F0600000000000000" pitchFamily="50" charset="-128"/>
                <a:ea typeface="HG丸ｺﾞｼｯｸM-PRO" panose="020F0600000000000000" pitchFamily="50" charset="-128"/>
              </a:rPr>
              <a:t>Zoom</a:t>
            </a:r>
            <a:r>
              <a:rPr lang="ja-JP" altLang="en-US" sz="1400" b="1" dirty="0">
                <a:latin typeface="HG丸ｺﾞｼｯｸM-PRO" panose="020F0600000000000000" pitchFamily="50" charset="-128"/>
                <a:ea typeface="HG丸ｺﾞｼｯｸM-PRO" panose="020F0600000000000000" pitchFamily="50" charset="-128"/>
              </a:rPr>
              <a:t>登録をお願い申し上げます</a:t>
            </a:r>
            <a:r>
              <a:rPr lang="en-US" altLang="ja-JP" sz="1400" b="1" dirty="0">
                <a:latin typeface="HG丸ｺﾞｼｯｸM-PRO" panose="020F0600000000000000" pitchFamily="50" charset="-128"/>
                <a:ea typeface="HG丸ｺﾞｼｯｸM-PRO" panose="020F0600000000000000" pitchFamily="50" charset="-128"/>
              </a:rPr>
              <a:t>】 </a:t>
            </a:r>
          </a:p>
          <a:p>
            <a:r>
              <a:rPr lang="ja-JP" altLang="en-US" sz="1100" b="1" dirty="0">
                <a:solidFill>
                  <a:srgbClr val="FF0000"/>
                </a:solidFill>
                <a:latin typeface="HG丸ｺﾞｼｯｸM-PRO" panose="020F0600000000000000" pitchFamily="50" charset="-128"/>
                <a:ea typeface="HG丸ｺﾞｼｯｸM-PRO" panose="020F0600000000000000" pitchFamily="50" charset="-128"/>
              </a:rPr>
              <a:t>＊本講演会聴講に際し、事前登録が必要となります。事前登録をお願いいたします。</a:t>
            </a:r>
            <a:endParaRPr lang="en-US" altLang="ja-JP" sz="11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11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① 右の二次元バーコード、もしくは下記の</a:t>
            </a:r>
            <a:r>
              <a:rPr lang="en-US" altLang="ja-JP" sz="1100" b="1" dirty="0">
                <a:latin typeface="HG丸ｺﾞｼｯｸM-PRO" panose="020F0600000000000000" pitchFamily="50" charset="-128"/>
                <a:ea typeface="HG丸ｺﾞｼｯｸM-PRO" panose="020F0600000000000000" pitchFamily="50" charset="-128"/>
              </a:rPr>
              <a:t>URL</a:t>
            </a:r>
            <a:r>
              <a:rPr lang="ja-JP" altLang="en-US" sz="1100" b="1" dirty="0">
                <a:latin typeface="HG丸ｺﾞｼｯｸM-PRO" panose="020F0600000000000000" pitchFamily="50" charset="-128"/>
                <a:ea typeface="HG丸ｺﾞｼｯｸM-PRO" panose="020F0600000000000000" pitchFamily="50" charset="-128"/>
              </a:rPr>
              <a:t>より</a:t>
            </a:r>
            <a:r>
              <a:rPr lang="en-US" altLang="ja-JP" sz="1100" b="1" dirty="0">
                <a:latin typeface="HG丸ｺﾞｼｯｸM-PRO" panose="020F0600000000000000" pitchFamily="50" charset="-128"/>
                <a:ea typeface="HG丸ｺﾞｼｯｸM-PRO" panose="020F0600000000000000" pitchFamily="50" charset="-128"/>
              </a:rPr>
              <a:t>WEB</a:t>
            </a:r>
            <a:r>
              <a:rPr lang="ja-JP" altLang="en-US" sz="1100" b="1" dirty="0">
                <a:latin typeface="HG丸ｺﾞｼｯｸM-PRO" panose="020F0600000000000000" pitchFamily="50" charset="-128"/>
                <a:ea typeface="HG丸ｺﾞｼｯｸM-PRO" panose="020F0600000000000000" pitchFamily="50" charset="-128"/>
              </a:rPr>
              <a:t>サイトにアクセスしてください。 </a:t>
            </a:r>
            <a:endParaRPr lang="en-US" altLang="ja-JP" sz="1100" b="1" dirty="0">
              <a:latin typeface="HG丸ｺﾞｼｯｸM-PRO" panose="020F0600000000000000" pitchFamily="50" charset="-128"/>
              <a:ea typeface="HG丸ｺﾞｼｯｸM-PRO" panose="020F0600000000000000" pitchFamily="50" charset="-128"/>
            </a:endParaRPr>
          </a:p>
          <a:p>
            <a:r>
              <a:rPr lang="en-US" altLang="ja-JP" sz="1050" b="1" u="sng" dirty="0">
                <a:latin typeface="HG丸ｺﾞｼｯｸM-PRO" panose="020F0600000000000000" pitchFamily="50" charset="-128"/>
                <a:ea typeface="HG丸ｺﾞｼｯｸM-PRO" panose="020F0600000000000000" pitchFamily="50" charset="-128"/>
                <a:hlinkClick r:id="rId2"/>
              </a:rPr>
              <a:t>https://us06web.zoom.us/webinar/register/WN_emSogSCGR8SPkfwSougPtQ</a:t>
            </a:r>
            <a:endParaRPr lang="en-US" altLang="ja-JP" sz="1050" b="1" u="sng"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en-US" altLang="ja-JP" sz="1100" b="1" dirty="0">
                <a:latin typeface="HG丸ｺﾞｼｯｸM-PRO" panose="020F0600000000000000" pitchFamily="50" charset="-128"/>
                <a:ea typeface="HG丸ｺﾞｼｯｸM-PRO" panose="020F0600000000000000" pitchFamily="50" charset="-128"/>
              </a:rPr>
              <a:t>② </a:t>
            </a:r>
            <a:r>
              <a:rPr lang="ja-JP" altLang="en-US" sz="1100" b="1" dirty="0">
                <a:latin typeface="HG丸ｺﾞｼｯｸM-PRO" panose="020F0600000000000000" pitchFamily="50" charset="-128"/>
                <a:ea typeface="HG丸ｺﾞｼｯｸM-PRO" panose="020F0600000000000000" pitchFamily="50" charset="-128"/>
              </a:rPr>
              <a:t>登録画面の必要項目に入力の上、画面下部の登録ボタンを押してください。 </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③ ご登録いただきましたメールアドレスに当日招待</a:t>
            </a:r>
            <a:r>
              <a:rPr lang="en-US" altLang="ja-JP" sz="1100" b="1" dirty="0">
                <a:latin typeface="HG丸ｺﾞｼｯｸM-PRO" panose="020F0600000000000000" pitchFamily="50" charset="-128"/>
                <a:ea typeface="HG丸ｺﾞｼｯｸM-PRO" panose="020F0600000000000000" pitchFamily="50" charset="-128"/>
              </a:rPr>
              <a:t>URL</a:t>
            </a:r>
            <a:r>
              <a:rPr lang="ja-JP" altLang="en-US" sz="1100" b="1" dirty="0">
                <a:latin typeface="HG丸ｺﾞｼｯｸM-PRO" panose="020F0600000000000000" pitchFamily="50" charset="-128"/>
                <a:ea typeface="HG丸ｺﾞｼｯｸM-PRO" panose="020F0600000000000000" pitchFamily="50" charset="-128"/>
              </a:rPr>
              <a:t>が届きます。</a:t>
            </a:r>
            <a:endParaRPr lang="en-US" altLang="ja-JP" sz="1100" b="1" dirty="0">
              <a:latin typeface="HG丸ｺﾞｼｯｸM-PRO" panose="020F0600000000000000" pitchFamily="50" charset="-128"/>
              <a:ea typeface="HG丸ｺﾞｼｯｸM-PRO" panose="020F0600000000000000" pitchFamily="50" charset="-128"/>
            </a:endParaRPr>
          </a:p>
          <a:p>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400" b="1" dirty="0">
                <a:solidFill>
                  <a:srgbClr val="FF0000"/>
                </a:solidFill>
                <a:latin typeface="HG丸ｺﾞｼｯｸM-PRO" panose="020F0600000000000000" pitchFamily="50" charset="-128"/>
                <a:ea typeface="HG丸ｺﾞｼｯｸM-PRO" panose="020F0600000000000000" pitchFamily="50" charset="-128"/>
              </a:rPr>
              <a:t>受付締め切り：</a:t>
            </a:r>
            <a:r>
              <a:rPr lang="en-US" altLang="ja-JP" sz="1400" b="1" dirty="0">
                <a:solidFill>
                  <a:srgbClr val="FF0000"/>
                </a:solidFill>
                <a:latin typeface="HG丸ｺﾞｼｯｸM-PRO" panose="020F0600000000000000" pitchFamily="50" charset="-128"/>
                <a:ea typeface="HG丸ｺﾞｼｯｸM-PRO" panose="020F0600000000000000" pitchFamily="50" charset="-128"/>
              </a:rPr>
              <a:t>2025</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年</a:t>
            </a:r>
            <a:r>
              <a:rPr lang="en-US" altLang="ja-JP" sz="1400" b="1" dirty="0">
                <a:solidFill>
                  <a:srgbClr val="FF0000"/>
                </a:solidFill>
                <a:latin typeface="HG丸ｺﾞｼｯｸM-PRO" panose="020F0600000000000000" pitchFamily="50" charset="-128"/>
                <a:ea typeface="HG丸ｺﾞｼｯｸM-PRO" panose="020F0600000000000000" pitchFamily="50" charset="-128"/>
              </a:rPr>
              <a:t>3</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月</a:t>
            </a:r>
            <a:r>
              <a:rPr lang="en-US" altLang="ja-JP" sz="1400" b="1" dirty="0">
                <a:solidFill>
                  <a:srgbClr val="FF0000"/>
                </a:solidFill>
                <a:latin typeface="HG丸ｺﾞｼｯｸM-PRO" panose="020F0600000000000000" pitchFamily="50" charset="-128"/>
                <a:ea typeface="HG丸ｺﾞｼｯｸM-PRO" panose="020F0600000000000000" pitchFamily="50" charset="-128"/>
              </a:rPr>
              <a:t>12</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日（水） </a:t>
            </a:r>
            <a:endParaRPr lang="en-US" altLang="ja-JP" sz="14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1200" b="1" dirty="0">
              <a:solidFill>
                <a:srgbClr val="FF0000"/>
              </a:solidFill>
              <a:latin typeface="HG丸ｺﾞｼｯｸM-PRO" panose="020F0600000000000000" pitchFamily="50" charset="-128"/>
              <a:ea typeface="HG丸ｺﾞｼｯｸM-PRO" panose="020F0600000000000000" pitchFamily="50" charset="-128"/>
            </a:endParaRPr>
          </a:p>
          <a:p>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単位申請費のお支払い</a:t>
            </a:r>
            <a:r>
              <a:rPr lang="en-US" altLang="ja-JP" sz="1400" b="1" dirty="0">
                <a:latin typeface="HG丸ｺﾞｼｯｸM-PRO" panose="020F0600000000000000" pitchFamily="50" charset="-128"/>
                <a:ea typeface="HG丸ｺﾞｼｯｸM-PRO" panose="020F0600000000000000" pitchFamily="50" charset="-128"/>
              </a:rPr>
              <a:t>】</a:t>
            </a:r>
          </a:p>
          <a:p>
            <a:r>
              <a:rPr lang="ja-JP" altLang="en-US" sz="1200" b="1" dirty="0">
                <a:latin typeface="HG丸ｺﾞｼｯｸM-PRO" panose="020F0600000000000000" pitchFamily="50" charset="-128"/>
                <a:ea typeface="HG丸ｺﾞｼｯｸM-PRO" panose="020F0600000000000000" pitchFamily="50" charset="-128"/>
              </a:rPr>
              <a:t>  （一社）栃木県薬剤師会会員 無料、 （一社）栃木県病院薬剤師会会員 無料</a:t>
            </a:r>
          </a:p>
          <a:p>
            <a:r>
              <a:rPr lang="ja-JP" altLang="en-US" sz="1200" b="1" dirty="0">
                <a:latin typeface="HG丸ｺﾞｼｯｸM-PRO" panose="020F0600000000000000" pitchFamily="50" charset="-128"/>
                <a:ea typeface="HG丸ｺﾞｼｯｸM-PRO" panose="020F0600000000000000" pitchFamily="50" charset="-128"/>
              </a:rPr>
              <a:t>   上記以外の薬剤師 </a:t>
            </a:r>
            <a:r>
              <a:rPr lang="en-US" altLang="ja-JP" sz="1200" b="1" dirty="0">
                <a:latin typeface="HG丸ｺﾞｼｯｸM-PRO" panose="020F0600000000000000" pitchFamily="50" charset="-128"/>
                <a:ea typeface="HG丸ｺﾞｼｯｸM-PRO" panose="020F0600000000000000" pitchFamily="50" charset="-128"/>
              </a:rPr>
              <a:t>1,000</a:t>
            </a:r>
            <a:r>
              <a:rPr lang="ja-JP" altLang="en-US" sz="1200" b="1" dirty="0">
                <a:latin typeface="HG丸ｺﾞｼｯｸM-PRO" panose="020F0600000000000000" pitchFamily="50" charset="-128"/>
                <a:ea typeface="HG丸ｺﾞｼｯｸM-PRO" panose="020F0600000000000000" pitchFamily="50" charset="-128"/>
              </a:rPr>
              <a:t>円、 薬剤師以外（医師、看護師、学生など） 無料</a:t>
            </a:r>
            <a:endParaRPr lang="en-US" altLang="ja-JP" sz="1200" b="1" dirty="0">
              <a:latin typeface="HG丸ｺﾞｼｯｸM-PRO" panose="020F0600000000000000" pitchFamily="50" charset="-128"/>
              <a:ea typeface="HG丸ｺﾞｼｯｸM-PRO" panose="020F0600000000000000" pitchFamily="50" charset="-128"/>
            </a:endParaRPr>
          </a:p>
          <a:p>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単位取得に関する事項</a:t>
            </a:r>
            <a:r>
              <a:rPr lang="en-US" altLang="ja-JP" sz="1400" b="1" dirty="0">
                <a:latin typeface="HG丸ｺﾞｼｯｸM-PRO" panose="020F0600000000000000" pitchFamily="50" charset="-128"/>
                <a:ea typeface="HG丸ｺﾞｼｯｸM-PRO" panose="020F0600000000000000" pitchFamily="50" charset="-128"/>
              </a:rPr>
              <a:t>】 </a:t>
            </a: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日病薬病院薬学認定薬剤師制度認定単位は日病薬病院薬学認定薬剤師研修管理システム</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en-US" altLang="ja-JP" sz="1100" b="1" dirty="0">
                <a:latin typeface="HG丸ｺﾞｼｯｸM-PRO" panose="020F0600000000000000" pitchFamily="50" charset="-128"/>
                <a:ea typeface="HG丸ｺﾞｼｯｸM-PRO" panose="020F0600000000000000" pitchFamily="50" charset="-128"/>
              </a:rPr>
              <a:t>HOPESS</a:t>
            </a:r>
            <a:r>
              <a:rPr lang="ja-JP" altLang="en-US" sz="1100" b="1" dirty="0">
                <a:latin typeface="HG丸ｺﾞｼｯｸM-PRO" panose="020F0600000000000000" pitchFamily="50" charset="-128"/>
                <a:ea typeface="HG丸ｺﾞｼｯｸM-PRO" panose="020F0600000000000000" pitchFamily="50" charset="-128"/>
              </a:rPr>
              <a:t>） に電子的に付与されます。</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取得単位は</a:t>
            </a:r>
            <a:r>
              <a:rPr lang="en-US" altLang="ja-JP" sz="1100" b="1" dirty="0">
                <a:latin typeface="HG丸ｺﾞｼｯｸM-PRO" panose="020F0600000000000000" pitchFamily="50" charset="-128"/>
                <a:ea typeface="HG丸ｺﾞｼｯｸM-PRO" panose="020F0600000000000000" pitchFamily="50" charset="-128"/>
              </a:rPr>
              <a:t>HOPESS</a:t>
            </a:r>
            <a:r>
              <a:rPr lang="ja-JP" altLang="en-US" sz="1100" b="1" dirty="0">
                <a:latin typeface="HG丸ｺﾞｼｯｸM-PRO" panose="020F0600000000000000" pitchFamily="50" charset="-128"/>
                <a:ea typeface="HG丸ｺﾞｼｯｸM-PRO" panose="020F0600000000000000" pitchFamily="50" charset="-128"/>
              </a:rPr>
              <a:t>の「研修受講履歴」にて確認してください。 </a:t>
            </a:r>
            <a:endParaRPr lang="en-US" altLang="ja-JP" sz="1100" b="1" dirty="0">
              <a:latin typeface="HG丸ｺﾞｼｯｸM-PRO" panose="020F0600000000000000" pitchFamily="50" charset="-128"/>
              <a:ea typeface="HG丸ｺﾞｼｯｸM-PRO" panose="020F0600000000000000" pitchFamily="50" charset="-128"/>
            </a:endParaRP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日病薬病院薬学認定薬剤師制度認定単位を希望する方は、日本病院薬剤師会の会員管理システム</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（シクミネット）に正しい薬剤師名簿登録番号が入力されていることが必要です。</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講習会受講前にご確認ください。登録の 詳細は日本病院薬剤師会ホームページをご確認ください。 </a:t>
            </a:r>
            <a:endParaRPr lang="en-US" altLang="ja-JP" sz="1100" b="1" dirty="0">
              <a:latin typeface="HG丸ｺﾞｼｯｸM-PRO" panose="020F0600000000000000" pitchFamily="50" charset="-128"/>
              <a:ea typeface="HG丸ｺﾞｼｯｸM-PRO" panose="020F0600000000000000" pitchFamily="50" charset="-128"/>
            </a:endParaRP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日本薬剤師研修センター研修単位は、</a:t>
            </a:r>
            <a:r>
              <a:rPr lang="en-US" altLang="ja-JP" sz="1100" b="1" dirty="0">
                <a:latin typeface="HG丸ｺﾞｼｯｸM-PRO" panose="020F0600000000000000" pitchFamily="50" charset="-128"/>
                <a:ea typeface="HG丸ｺﾞｼｯｸM-PRO" panose="020F0600000000000000" pitchFamily="50" charset="-128"/>
              </a:rPr>
              <a:t>PECS</a:t>
            </a:r>
            <a:r>
              <a:rPr lang="ja-JP" altLang="en-US" sz="1100" b="1" dirty="0">
                <a:latin typeface="HG丸ｺﾞｼｯｸM-PRO" panose="020F0600000000000000" pitchFamily="50" charset="-128"/>
                <a:ea typeface="HG丸ｺﾞｼｯｸM-PRO" panose="020F0600000000000000" pitchFamily="50" charset="-128"/>
              </a:rPr>
              <a:t>の手続きに沿って対応します。認定希望の方は必ず</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各自で </a:t>
            </a:r>
            <a:r>
              <a:rPr lang="en-US" altLang="ja-JP" sz="1100" b="1" dirty="0">
                <a:latin typeface="HG丸ｺﾞｼｯｸM-PRO" panose="020F0600000000000000" pitchFamily="50" charset="-128"/>
                <a:ea typeface="HG丸ｺﾞｼｯｸM-PRO" panose="020F0600000000000000" pitchFamily="50" charset="-128"/>
              </a:rPr>
              <a:t>PECS </a:t>
            </a:r>
            <a:r>
              <a:rPr lang="ja-JP" altLang="en-US" sz="1100" b="1" dirty="0">
                <a:latin typeface="HG丸ｺﾞｼｯｸM-PRO" panose="020F0600000000000000" pitchFamily="50" charset="-128"/>
                <a:ea typeface="HG丸ｺﾞｼｯｸM-PRO" panose="020F0600000000000000" pitchFamily="50" charset="-128"/>
              </a:rPr>
              <a:t>登録を事前に完了ください。（事後では本研修の認定申請ができません） </a:t>
            </a:r>
            <a:endParaRPr lang="en-US" altLang="ja-JP" sz="1100" b="1" dirty="0">
              <a:latin typeface="HG丸ｺﾞｼｯｸM-PRO" panose="020F0600000000000000" pitchFamily="50" charset="-128"/>
              <a:ea typeface="HG丸ｺﾞｼｯｸM-PRO" panose="020F0600000000000000" pitchFamily="50" charset="-128"/>
            </a:endParaRP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研修会の入室は開始前に、退室は終了後に行ってください。 どちらかでも条件から外れますと</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認定されなくなりますのでご注意ください。</a:t>
            </a:r>
            <a:endParaRPr lang="en-US" altLang="ja-JP" sz="1100" b="1" dirty="0">
              <a:latin typeface="HG丸ｺﾞｼｯｸM-PRO" panose="020F0600000000000000" pitchFamily="50" charset="-128"/>
              <a:ea typeface="HG丸ｺﾞｼｯｸM-PRO" panose="020F0600000000000000" pitchFamily="50" charset="-128"/>
            </a:endParaRP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原因が主催者及び受講者にかかわらず、視聴に関するトラブルが発生した場合、</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研修認定されない場合がありますことご了承ください。 </a:t>
            </a:r>
            <a:endParaRPr lang="en-US" altLang="ja-JP" sz="1100" b="1" dirty="0">
              <a:latin typeface="HG丸ｺﾞｼｯｸM-PRO" panose="020F0600000000000000" pitchFamily="50" charset="-128"/>
              <a:ea typeface="HG丸ｺﾞｼｯｸM-PRO" panose="020F0600000000000000" pitchFamily="50" charset="-128"/>
            </a:endParaRP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単位付与にあたり、参加者の入室・退室のログに加えて</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「研修中のキーワード提示」</a:t>
            </a:r>
            <a:r>
              <a:rPr lang="ja-JP" altLang="en-US" sz="1100" b="1" dirty="0">
                <a:latin typeface="HG丸ｺﾞｼｯｸM-PRO" panose="020F0600000000000000" pitchFamily="50" charset="-128"/>
                <a:ea typeface="HG丸ｺﾞｼｯｸM-PRO" panose="020F0600000000000000" pitchFamily="50" charset="-128"/>
              </a:rPr>
              <a:t>により</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受講確認を行います。</a:t>
            </a:r>
            <a:r>
              <a:rPr lang="ja-JP" altLang="en-US" sz="1100" b="1" dirty="0">
                <a:latin typeface="HG丸ｺﾞｼｯｸM-PRO" panose="020F0600000000000000" pitchFamily="50" charset="-128"/>
                <a:ea typeface="HG丸ｺﾞｼｯｸM-PRO" panose="020F0600000000000000" pitchFamily="50" charset="-128"/>
              </a:rPr>
              <a:t>視聴終了時に</a:t>
            </a:r>
            <a:r>
              <a:rPr lang="en-US" altLang="ja-JP" sz="1100" b="1" dirty="0">
                <a:latin typeface="HG丸ｺﾞｼｯｸM-PRO" panose="020F0600000000000000" pitchFamily="50" charset="-128"/>
                <a:ea typeface="HG丸ｺﾞｼｯｸM-PRO" panose="020F0600000000000000" pitchFamily="50" charset="-128"/>
              </a:rPr>
              <a:t>Zoom</a:t>
            </a:r>
            <a:r>
              <a:rPr lang="ja-JP" altLang="en-US" sz="1100" b="1" dirty="0">
                <a:latin typeface="HG丸ｺﾞｼｯｸM-PRO" panose="020F0600000000000000" pitchFamily="50" charset="-128"/>
                <a:ea typeface="HG丸ｺﾞｼｯｸM-PRO" panose="020F0600000000000000" pitchFamily="50" charset="-128"/>
              </a:rPr>
              <a:t>アンケート機能により実施しますので、</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開催日中に回答してください。回答のない場合は研修単位を付与できません。 </a:t>
            </a:r>
            <a:endParaRPr lang="en-US" altLang="ja-JP" sz="1100" b="1" dirty="0">
              <a:latin typeface="HG丸ｺﾞｼｯｸM-PRO" panose="020F0600000000000000" pitchFamily="50" charset="-128"/>
              <a:ea typeface="HG丸ｺﾞｼｯｸM-PRO" panose="020F0600000000000000" pitchFamily="50" charset="-128"/>
            </a:endParaRPr>
          </a:p>
          <a:p>
            <a:endParaRPr lang="en-US" altLang="ja-JP" sz="1200" b="1" dirty="0">
              <a:latin typeface="HG丸ｺﾞｼｯｸM-PRO" panose="020F0600000000000000" pitchFamily="50" charset="-128"/>
              <a:ea typeface="HG丸ｺﾞｼｯｸM-PRO" panose="020F0600000000000000" pitchFamily="50" charset="-128"/>
            </a:endParaRPr>
          </a:p>
          <a:p>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参加時の注意事項</a:t>
            </a:r>
            <a:r>
              <a:rPr lang="en-US" altLang="ja-JP" sz="1400" b="1" dirty="0">
                <a:latin typeface="HG丸ｺﾞｼｯｸM-PRO" panose="020F0600000000000000" pitchFamily="50" charset="-128"/>
                <a:ea typeface="HG丸ｺﾞｼｯｸM-PRO" panose="020F0600000000000000" pitchFamily="50" charset="-128"/>
              </a:rPr>
              <a:t>】</a:t>
            </a: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入室時（視聴時）には、個人を特定できる「お名前、ご施設名」 で入室してください。</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ニックネーム等で入室すると 本人確認ができません。 ご参加時には、「お名前、ご施設名」</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ご入力のご協力をよろしくお願い申し上げます。</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en-US" altLang="ja-JP" sz="1100" b="1" dirty="0">
                <a:latin typeface="HG丸ｺﾞｼｯｸM-PRO" panose="020F0600000000000000" pitchFamily="50" charset="-128"/>
                <a:ea typeface="HG丸ｺﾞｼｯｸM-PRO" panose="020F0600000000000000" pitchFamily="50" charset="-128"/>
              </a:rPr>
              <a:t>•</a:t>
            </a:r>
            <a:r>
              <a:rPr lang="ja-JP" altLang="en-US" sz="1100" b="1" dirty="0">
                <a:latin typeface="HG丸ｺﾞｼｯｸM-PRO" panose="020F0600000000000000" pitchFamily="50" charset="-128"/>
                <a:ea typeface="HG丸ｺﾞｼｯｸM-PRO" panose="020F0600000000000000" pitchFamily="50" charset="-128"/>
              </a:rPr>
              <a:t>同一アカウントによる複数デバイスからの入室は禁止します。</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（入退室ログが正しく取得できません。） </a:t>
            </a:r>
            <a:endParaRPr lang="en-US" altLang="ja-JP" sz="1100" b="1" dirty="0">
              <a:latin typeface="HG丸ｺﾞｼｯｸM-PRO" panose="020F0600000000000000" pitchFamily="50" charset="-128"/>
              <a:ea typeface="HG丸ｺﾞｼｯｸM-PRO" panose="020F0600000000000000" pitchFamily="50" charset="-128"/>
            </a:endParaRPr>
          </a:p>
          <a:p>
            <a:endParaRPr lang="en-US" altLang="ja-JP" sz="1200" b="1" dirty="0">
              <a:latin typeface="HG丸ｺﾞｼｯｸM-PRO" panose="020F0600000000000000" pitchFamily="50" charset="-128"/>
              <a:ea typeface="HG丸ｺﾞｼｯｸM-PRO" panose="020F0600000000000000" pitchFamily="50" charset="-128"/>
            </a:endParaRPr>
          </a:p>
          <a:p>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個人情報に関する取扱い</a:t>
            </a:r>
            <a:r>
              <a:rPr lang="en-US" altLang="ja-JP" sz="1400" b="1" dirty="0">
                <a:latin typeface="HG丸ｺﾞｼｯｸM-PRO" panose="020F0600000000000000" pitchFamily="50" charset="-128"/>
                <a:ea typeface="HG丸ｺﾞｼｯｸM-PRO" panose="020F0600000000000000" pitchFamily="50" charset="-128"/>
              </a:rPr>
              <a:t>】 </a:t>
            </a: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当日は参加された先生方の視聴ログを確認させて頂きます。 </a:t>
            </a:r>
            <a:endParaRPr lang="en-US" altLang="ja-JP" sz="1100" b="1" dirty="0">
              <a:latin typeface="HG丸ｺﾞｼｯｸM-PRO" panose="020F0600000000000000" pitchFamily="50" charset="-128"/>
              <a:ea typeface="HG丸ｺﾞｼｯｸM-PRO" panose="020F0600000000000000" pitchFamily="50" charset="-128"/>
            </a:endParaRP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ご提供頂いた個人情報は共催関係者及び業務委託先を除く第三者に開示、提供することは</a:t>
            </a:r>
            <a:endParaRPr lang="en-US" altLang="ja-JP" sz="1100" b="1" dirty="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ありません。 </a:t>
            </a:r>
            <a:endParaRPr lang="en-US" altLang="ja-JP" sz="1100" b="1" dirty="0">
              <a:latin typeface="HG丸ｺﾞｼｯｸM-PRO" panose="020F0600000000000000" pitchFamily="50" charset="-128"/>
              <a:ea typeface="HG丸ｺﾞｼｯｸM-PRO" panose="020F0600000000000000" pitchFamily="50" charset="-128"/>
            </a:endParaRP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個人情報保護方針に基づき、安全かつ適正に管理致します。</a:t>
            </a:r>
            <a:endParaRPr lang="en-US" altLang="ja-JP" sz="1100" b="1" dirty="0">
              <a:latin typeface="HG丸ｺﾞｼｯｸM-PRO" panose="020F0600000000000000" pitchFamily="50" charset="-128"/>
              <a:ea typeface="HG丸ｺﾞｼｯｸM-PRO" panose="020F0600000000000000" pitchFamily="50" charset="-128"/>
            </a:endParaRPr>
          </a:p>
          <a:p>
            <a:endParaRPr lang="en-US" altLang="ja-JP" sz="1400" b="1" dirty="0">
              <a:latin typeface="HG丸ｺﾞｼｯｸM-PRO" panose="020F0600000000000000" pitchFamily="50" charset="-128"/>
              <a:ea typeface="HG丸ｺﾞｼｯｸM-PRO" panose="020F0600000000000000" pitchFamily="50" charset="-128"/>
            </a:endParaRPr>
          </a:p>
          <a:p>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お問い合わせ先</a:t>
            </a:r>
            <a:r>
              <a:rPr lang="en-US" altLang="ja-JP" sz="1400" b="1" dirty="0">
                <a:latin typeface="HG丸ｺﾞｼｯｸM-PRO" panose="020F0600000000000000" pitchFamily="50" charset="-128"/>
                <a:ea typeface="HG丸ｺﾞｼｯｸM-PRO" panose="020F0600000000000000" pitchFamily="50" charset="-128"/>
              </a:rPr>
              <a:t>】 </a:t>
            </a:r>
          </a:p>
          <a:p>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エーザイ株式会社 栃木統括部　吉田寛司 </a:t>
            </a:r>
            <a:r>
              <a:rPr lang="en-US" altLang="ja-JP" sz="1100" b="1" dirty="0">
                <a:latin typeface="HG丸ｺﾞｼｯｸM-PRO" panose="020F0600000000000000" pitchFamily="50" charset="-128"/>
                <a:ea typeface="HG丸ｺﾞｼｯｸM-PRO" panose="020F0600000000000000" pitchFamily="50" charset="-128"/>
              </a:rPr>
              <a:t>  </a:t>
            </a:r>
            <a:r>
              <a:rPr lang="ja-JP" altLang="en-US" sz="1100" b="1" dirty="0">
                <a:latin typeface="HG丸ｺﾞｼｯｸM-PRO" panose="020F0600000000000000" pitchFamily="50" charset="-128"/>
                <a:ea typeface="HG丸ｺﾞｼｯｸM-PRO" panose="020F0600000000000000" pitchFamily="50" charset="-128"/>
              </a:rPr>
              <a:t>📳 </a:t>
            </a:r>
            <a:r>
              <a:rPr lang="en-US" altLang="ja-JP" sz="1100" b="1" dirty="0">
                <a:latin typeface="HG丸ｺﾞｼｯｸM-PRO" panose="020F0600000000000000" pitchFamily="50" charset="-128"/>
                <a:ea typeface="HG丸ｺﾞｼｯｸM-PRO" panose="020F0600000000000000" pitchFamily="50" charset="-128"/>
              </a:rPr>
              <a:t>090-5300-0806 ✉ h2-yoshida@hhc.eisai.co.jp</a:t>
            </a: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6" name="正方形/長方形 5">
            <a:extLst>
              <a:ext uri="{FF2B5EF4-FFF2-40B4-BE49-F238E27FC236}">
                <a16:creationId xmlns:a16="http://schemas.microsoft.com/office/drawing/2014/main" id="{719CDC9C-E15E-A72E-CFE9-AA781E7A81E5}"/>
              </a:ext>
            </a:extLst>
          </p:cNvPr>
          <p:cNvSpPr/>
          <p:nvPr/>
        </p:nvSpPr>
        <p:spPr>
          <a:xfrm>
            <a:off x="194038" y="54836"/>
            <a:ext cx="6465568" cy="298259"/>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91011"/>
            <a:r>
              <a:rPr lang="ja-JP" altLang="en-US" sz="1539" b="1">
                <a:solidFill>
                  <a:prstClr val="white"/>
                </a:solidFill>
                <a:latin typeface="HG丸ｺﾞｼｯｸM-PRO" panose="020F0600000000000000" pitchFamily="50" charset="-128"/>
                <a:ea typeface="HG丸ｺﾞｼｯｸM-PRO" panose="020F0600000000000000" pitchFamily="50" charset="-128"/>
              </a:rPr>
              <a:t>本講演会の申し込み・注意事項について</a:t>
            </a:r>
            <a:endParaRPr lang="ja-JP" altLang="en-US" sz="1539" b="1" dirty="0">
              <a:solidFill>
                <a:prstClr val="white"/>
              </a:solidFill>
              <a:latin typeface="HG丸ｺﾞｼｯｸM-PRO" panose="020F0600000000000000" pitchFamily="50" charset="-128"/>
              <a:ea typeface="HG丸ｺﾞｼｯｸM-PRO" panose="020F0600000000000000" pitchFamily="50" charset="-128"/>
            </a:endParaRPr>
          </a:p>
        </p:txBody>
      </p:sp>
      <p:pic>
        <p:nvPicPr>
          <p:cNvPr id="4" name="図 3" descr="QR コード&#10;&#10;自動的に生成された説明">
            <a:extLst>
              <a:ext uri="{FF2B5EF4-FFF2-40B4-BE49-F238E27FC236}">
                <a16:creationId xmlns:a16="http://schemas.microsoft.com/office/drawing/2014/main" id="{79D1AA34-FAF9-5029-3925-5B81D1B26C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80050" y="1255712"/>
            <a:ext cx="1252537" cy="1252537"/>
          </a:xfrm>
          <a:prstGeom prst="rect">
            <a:avLst/>
          </a:prstGeom>
        </p:spPr>
      </p:pic>
    </p:spTree>
    <p:extLst>
      <p:ext uri="{BB962C8B-B14F-4D97-AF65-F5344CB8AC3E}">
        <p14:creationId xmlns:p14="http://schemas.microsoft.com/office/powerpoint/2010/main" val="11945855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22327</TotalTime>
  <Words>1161</Words>
  <Application>Microsoft Office PowerPoint</Application>
  <PresentationFormat>画面に合わせる (4:3)</PresentationFormat>
  <Paragraphs>87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HG丸ｺﾞｼｯｸM-PRO</vt:lpstr>
      <vt:lpstr>游ゴシック</vt:lpstr>
      <vt:lpstr>Arial</vt:lpstr>
      <vt:lpstr>Calibri</vt:lpstr>
      <vt:lpstr>Calibri Light</vt:lpstr>
      <vt:lpstr>Office テーマ</vt:lpstr>
      <vt:lpstr>PowerPoint プレゼンテーション</vt:lpstr>
      <vt:lpstr>PowerPoint プレゼンテーション</vt:lpstr>
    </vt:vector>
  </TitlesOfParts>
  <Company>Eisai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Minoru Ono (大野 稔) / 栃木</dc:creator>
  <cp:lastModifiedBy>薬剤部　渡部義和</cp:lastModifiedBy>
  <cp:revision>133</cp:revision>
  <cp:lastPrinted>2025-01-28T00:56:28Z</cp:lastPrinted>
  <dcterms:created xsi:type="dcterms:W3CDTF">2021-11-17T11:02:22Z</dcterms:created>
  <dcterms:modified xsi:type="dcterms:W3CDTF">2025-02-07T00:17:56Z</dcterms:modified>
</cp:coreProperties>
</file>